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 id="2147483659" r:id="rId3"/>
    <p:sldMasterId id="2147483660"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27" autoAdjust="0"/>
  </p:normalViewPr>
  <p:slideViewPr>
    <p:cSldViewPr>
      <p:cViewPr varScale="1">
        <p:scale>
          <a:sx n="59" d="100"/>
          <a:sy n="59" d="100"/>
        </p:scale>
        <p:origin x="20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93796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Choisissez un brise-glace rapide. Par exemple, demandez aux participants de se présenter avec: “Je m'appelle XXX et ma meilleure expérience en équipe était...... ou et ma pire expérience en équipe était ”. L'atmosphère devrait être joviale et amusante.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 travail d'équipe est la capacité de travailler ensemble vers une vision commune. La capacité de diriger les réalisations individuelles vers les objectifs organisationnels. C'est le carburant qui permet aux gens ordinaires d'atteindre des résultats peu communs. Nous allons examiner les caractéristiques </a:t>
            </a:r>
            <a:r>
              <a:rPr lang="fr-FR" sz="1200" b="0" i="0" u="none" strike="noStrike" cap="none" dirty="0" smtClean="0">
                <a:solidFill>
                  <a:schemeClr val="dk1"/>
                </a:solidFill>
                <a:latin typeface="Calibri"/>
                <a:ea typeface="Calibri"/>
                <a:cs typeface="Calibri"/>
                <a:sym typeface="Calibri"/>
              </a:rPr>
              <a:t>d'une </a:t>
            </a:r>
            <a:r>
              <a:rPr lang="fr-FR" sz="1200" b="0" i="0" u="none" strike="noStrike" cap="none" dirty="0">
                <a:solidFill>
                  <a:schemeClr val="dk1"/>
                </a:solidFill>
                <a:latin typeface="Calibri"/>
                <a:ea typeface="Calibri"/>
                <a:cs typeface="Calibri"/>
                <a:sym typeface="Calibri"/>
              </a:rPr>
              <a:t>équipe </a:t>
            </a:r>
            <a:r>
              <a:rPr lang="fr-FR" sz="1200" b="0" i="0" u="none" strike="noStrike" cap="none" dirty="0" smtClean="0">
                <a:solidFill>
                  <a:schemeClr val="dk1"/>
                </a:solidFill>
                <a:latin typeface="Calibri"/>
                <a:ea typeface="Calibri"/>
                <a:cs typeface="Calibri"/>
                <a:sym typeface="Calibri"/>
              </a:rPr>
              <a:t>forte.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p:txBody>
      </p:sp>
      <p:sp>
        <p:nvSpPr>
          <p:cNvPr id="62" name="Shape 6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687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Quels sont donc les facteurs minimaux essentiels pour une équipe qui fonctionne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Avoir une approche et un objectif commun. Chaque membre de l’équipe comprend clairement les objectifs et les attentes de l’équipe ; Chaque membre a un rôle clair, les responsabilités sont réparties équitablement parmi les membres de l’équipe, et l'équipe a un calendrier clair ; Tous les membres de l’équipe peuvent proposer des idées, se parlent librement entre eux, et s’expliquer lors d’un malentendu ; L’équipe travaille ensemble et encourage la communication, cela génère moins de conflits.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55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Cela semble facile, n'est-ce pas !? Mais les équipes sont compliquées parce qu'elles rassemblent beaucoup de personnes différentes qui ont Antécédents différents, Valeurs différentes, Personnalités différentes, Compétences différentes, Des forces et des faiblesses différentes….. Cette diversité est une force, mais aussi un défi.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0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surmonter ces défis nécessite un ensemble de compétences </a:t>
            </a:r>
            <a:r>
              <a:rPr lang="fr-FR" sz="1200" b="0" i="0" u="none" strike="noStrike" cap="none" dirty="0" smtClean="0">
                <a:solidFill>
                  <a:schemeClr val="dk1"/>
                </a:solidFill>
                <a:latin typeface="Calibri"/>
                <a:ea typeface="Calibri"/>
                <a:cs typeface="Calibri"/>
                <a:sym typeface="Calibri"/>
              </a:rPr>
              <a:t>génériques.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 existe une gamme de </a:t>
            </a:r>
            <a:r>
              <a:rPr lang="fr-FR" sz="1200" b="0" i="0" u="none" strike="noStrike" cap="none" dirty="0" smtClean="0">
                <a:solidFill>
                  <a:schemeClr val="dk1"/>
                </a:solidFill>
                <a:latin typeface="Calibri"/>
                <a:ea typeface="Calibri"/>
                <a:cs typeface="Calibri"/>
                <a:sym typeface="Calibri"/>
              </a:rPr>
              <a:t>comportements nécessaires </a:t>
            </a:r>
            <a:r>
              <a:rPr lang="fr-FR" sz="1200" b="0" i="0" u="none" strike="noStrike" cap="none" dirty="0">
                <a:solidFill>
                  <a:schemeClr val="dk1"/>
                </a:solidFill>
                <a:latin typeface="Calibri"/>
                <a:ea typeface="Calibri"/>
                <a:cs typeface="Calibri"/>
                <a:sym typeface="Calibri"/>
              </a:rPr>
              <a:t>pour faire fonctionner une équipe, y compris le partage, la participation, la gestion des conflits, </a:t>
            </a:r>
            <a:r>
              <a:rPr lang="fr-FR" sz="1200" b="0" i="0" u="none" strike="noStrike" cap="none" dirty="0" smtClean="0">
                <a:solidFill>
                  <a:schemeClr val="dk1"/>
                </a:solidFill>
                <a:latin typeface="Calibri"/>
                <a:ea typeface="Calibri"/>
                <a:cs typeface="Calibri"/>
                <a:sym typeface="Calibri"/>
              </a:rPr>
              <a:t>poser des questions</a:t>
            </a:r>
            <a:r>
              <a:rPr lang="fr-FR" sz="1200" b="0" i="0" u="none" strike="noStrike" cap="none" dirty="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respect</a:t>
            </a:r>
            <a:r>
              <a:rPr lang="fr-FR" sz="1200" b="0" i="0" u="none" strike="noStrike" cap="none" dirty="0">
                <a:solidFill>
                  <a:schemeClr val="dk1"/>
                </a:solidFill>
                <a:latin typeface="Calibri"/>
                <a:ea typeface="Calibri"/>
                <a:cs typeface="Calibri"/>
                <a:sym typeface="Calibri"/>
              </a:rPr>
              <a:t>, la persuasion. Ceux-ci sont facilités par trois compétences essentielles: la conscience de soi, la communication orale et l'écoute active  (n'oubliez pas de </a:t>
            </a:r>
            <a:r>
              <a:rPr lang="fr-FR" sz="1200" b="0" i="0" u="none" strike="noStrike" cap="none" dirty="0" smtClean="0">
                <a:solidFill>
                  <a:schemeClr val="dk1"/>
                </a:solidFill>
                <a:latin typeface="Calibri"/>
                <a:ea typeface="Calibri"/>
                <a:cs typeface="Calibri"/>
                <a:sym typeface="Calibri"/>
              </a:rPr>
              <a:t>faire référence </a:t>
            </a:r>
            <a:r>
              <a:rPr lang="fr-FR" sz="1200" b="0" i="0" u="none" strike="noStrike" cap="none" dirty="0">
                <a:solidFill>
                  <a:schemeClr val="dk1"/>
                </a:solidFill>
                <a:latin typeface="Calibri"/>
                <a:ea typeface="Calibri"/>
                <a:cs typeface="Calibri"/>
                <a:sym typeface="Calibri"/>
              </a:rPr>
              <a:t>aux </a:t>
            </a:r>
            <a:r>
              <a:rPr lang="fr-FR" sz="1200" b="0" i="0" u="none" strike="noStrike" cap="none" dirty="0" smtClean="0">
                <a:solidFill>
                  <a:schemeClr val="dk1"/>
                </a:solidFill>
                <a:latin typeface="Calibri"/>
                <a:ea typeface="Calibri"/>
                <a:cs typeface="Calibri"/>
                <a:sym typeface="Calibri"/>
              </a:rPr>
              <a:t>réponses </a:t>
            </a:r>
            <a:r>
              <a:rPr lang="fr-FR" sz="1200" b="0" i="0" u="none" strike="noStrike" cap="none" dirty="0">
                <a:solidFill>
                  <a:schemeClr val="dk1"/>
                </a:solidFill>
                <a:latin typeface="Calibri"/>
                <a:ea typeface="Calibri"/>
                <a:cs typeface="Calibri"/>
                <a:sym typeface="Calibri"/>
              </a:rPr>
              <a:t>de la première </a:t>
            </a:r>
            <a:r>
              <a:rPr lang="fr-FR" sz="1200" b="0" i="0" u="none" strike="noStrike" cap="none" dirty="0" smtClean="0">
                <a:solidFill>
                  <a:schemeClr val="dk1"/>
                </a:solidFill>
                <a:latin typeface="Calibri"/>
                <a:ea typeface="Calibri"/>
                <a:cs typeface="Calibri"/>
                <a:sym typeface="Calibri"/>
              </a:rPr>
              <a:t>activité: exemple dans leurs familles, équipe de travail, etc.).</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157" name="Shape 1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20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l'une des principales caractéristiques d'une équipe est qu'elle réunit plusieurs personnes différentes. Comprendre que ces personnes ont différentes façons de travailler et des forces et des faiblesses différentes, est vital pour le succès de l'équipe. L'autosuffisance est un point de départ important. Il est important de comprendre vos préférences, points forts et faiblesses, et de reconnaître que ces </a:t>
            </a:r>
            <a:r>
              <a:rPr lang="fr-FR" sz="1200" b="0" i="0" u="none" strike="noStrike" cap="none" dirty="0" smtClean="0">
                <a:solidFill>
                  <a:schemeClr val="dk1"/>
                </a:solidFill>
                <a:latin typeface="Calibri"/>
                <a:ea typeface="Calibri"/>
                <a:cs typeface="Calibri"/>
                <a:sym typeface="Calibri"/>
              </a:rPr>
              <a:t>éléments </a:t>
            </a:r>
            <a:r>
              <a:rPr lang="fr-FR" sz="1200" b="0" i="0" u="none" strike="noStrike" cap="none" dirty="0">
                <a:solidFill>
                  <a:schemeClr val="dk1"/>
                </a:solidFill>
                <a:latin typeface="Calibri"/>
                <a:ea typeface="Calibri"/>
                <a:cs typeface="Calibri"/>
                <a:sym typeface="Calibri"/>
              </a:rPr>
              <a:t>sont </a:t>
            </a:r>
            <a:r>
              <a:rPr lang="fr-FR" sz="1200" b="0" i="0" u="none" strike="noStrike" cap="none" dirty="0" smtClean="0">
                <a:solidFill>
                  <a:schemeClr val="dk1"/>
                </a:solidFill>
                <a:latin typeface="Calibri"/>
                <a:ea typeface="Calibri"/>
                <a:cs typeface="Calibri"/>
                <a:sym typeface="Calibri"/>
              </a:rPr>
              <a:t>différents </a:t>
            </a:r>
            <a:r>
              <a:rPr lang="fr-FR" sz="1200" b="0" i="0" u="none" strike="noStrike" cap="none" dirty="0">
                <a:solidFill>
                  <a:schemeClr val="dk1"/>
                </a:solidFill>
                <a:latin typeface="Calibri"/>
                <a:ea typeface="Calibri"/>
                <a:cs typeface="Calibri"/>
                <a:sym typeface="Calibri"/>
              </a:rPr>
              <a:t>des autres personnes de votre équipe.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Meredith </a:t>
            </a:r>
            <a:r>
              <a:rPr lang="fr-FR" sz="1200" b="0" i="0" u="none" strike="noStrike" cap="none" dirty="0" err="1" smtClean="0">
                <a:solidFill>
                  <a:schemeClr val="dk1"/>
                </a:solidFill>
                <a:latin typeface="Calibri"/>
                <a:ea typeface="Calibri"/>
                <a:cs typeface="Calibri"/>
                <a:sym typeface="Calibri"/>
              </a:rPr>
              <a:t>Belbin</a:t>
            </a:r>
            <a:r>
              <a:rPr lang="fr-FR" sz="1200" b="0" i="0" u="none" strike="noStrike" cap="none" dirty="0" smtClean="0">
                <a:solidFill>
                  <a:schemeClr val="dk1"/>
                </a:solidFill>
                <a:latin typeface="Calibri"/>
                <a:ea typeface="Calibri"/>
                <a:cs typeface="Calibri"/>
                <a:sym typeface="Calibri"/>
              </a:rPr>
              <a:t> (psychosociologue</a:t>
            </a:r>
            <a:r>
              <a:rPr lang="fr-FR" sz="1200" b="0" i="0" u="none" strike="noStrike" cap="none" baseline="0" dirty="0" smtClean="0">
                <a:solidFill>
                  <a:schemeClr val="dk1"/>
                </a:solidFill>
                <a:latin typeface="Calibri"/>
                <a:ea typeface="Calibri"/>
                <a:cs typeface="Calibri"/>
                <a:sym typeface="Calibri"/>
              </a:rPr>
              <a:t> britannique spécialiste du management d’équipe) </a:t>
            </a:r>
            <a:r>
              <a:rPr lang="fr-FR" sz="1200" b="0" i="0" u="none" strike="noStrike" cap="none" dirty="0" smtClean="0">
                <a:solidFill>
                  <a:schemeClr val="dk1"/>
                </a:solidFill>
                <a:latin typeface="Calibri"/>
                <a:ea typeface="Calibri"/>
                <a:cs typeface="Calibri"/>
                <a:sym typeface="Calibri"/>
              </a:rPr>
              <a:t>a créé un inventaire</a:t>
            </a:r>
            <a:r>
              <a:rPr lang="fr-FR" sz="1200" b="0" i="0" u="none" strike="noStrike" cap="none" baseline="0" dirty="0" smtClean="0">
                <a:solidFill>
                  <a:schemeClr val="dk1"/>
                </a:solidFill>
                <a:latin typeface="Calibri"/>
                <a:ea typeface="Calibri"/>
                <a:cs typeface="Calibri"/>
                <a:sym typeface="Calibri"/>
              </a:rPr>
              <a:t> de comportement qui met en évidence neuf</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rôles </a:t>
            </a:r>
            <a:r>
              <a:rPr lang="fr-FR" sz="1200" b="0" i="0" u="none" strike="noStrike" cap="none" dirty="0" smtClean="0">
                <a:solidFill>
                  <a:schemeClr val="dk1"/>
                </a:solidFill>
                <a:latin typeface="Calibri"/>
                <a:ea typeface="Calibri"/>
                <a:cs typeface="Calibri"/>
                <a:sym typeface="Calibri"/>
              </a:rPr>
              <a:t>différents au sein d’équipe: </a:t>
            </a:r>
            <a:r>
              <a:rPr lang="fr-FR" sz="1200" b="0" i="0" u="none" strike="noStrike" cap="none" dirty="0">
                <a:solidFill>
                  <a:schemeClr val="dk1"/>
                </a:solidFill>
                <a:latin typeface="Calibri"/>
                <a:ea typeface="Calibri"/>
                <a:cs typeface="Calibri"/>
                <a:sym typeface="Calibri"/>
              </a:rPr>
              <a:t>Le coordinateur, le </a:t>
            </a:r>
            <a:r>
              <a:rPr lang="fr-FR" sz="1200" b="0" i="0" u="none" strike="noStrike" cap="none" dirty="0" smtClean="0">
                <a:solidFill>
                  <a:schemeClr val="dk1"/>
                </a:solidFill>
                <a:latin typeface="Calibri"/>
                <a:ea typeface="Calibri"/>
                <a:cs typeface="Calibri"/>
                <a:sym typeface="Calibri"/>
              </a:rPr>
              <a:t>promoteur</a:t>
            </a:r>
            <a:r>
              <a:rPr lang="fr-FR" sz="1200" b="0" i="0" u="none" strike="noStrike" cap="none" dirty="0">
                <a:solidFill>
                  <a:schemeClr val="dk1"/>
                </a:solidFill>
                <a:latin typeface="Calibri"/>
                <a:ea typeface="Calibri"/>
                <a:cs typeface="Calibri"/>
                <a:sym typeface="Calibri"/>
              </a:rPr>
              <a:t>, le </a:t>
            </a:r>
            <a:r>
              <a:rPr lang="fr-FR" sz="1200" b="0" i="0" u="none" strike="noStrike" cap="none" dirty="0" smtClean="0">
                <a:solidFill>
                  <a:schemeClr val="dk1"/>
                </a:solidFill>
                <a:latin typeface="Calibri"/>
                <a:ea typeface="Calibri"/>
                <a:cs typeface="Calibri"/>
                <a:sym typeface="Calibri"/>
              </a:rPr>
              <a:t>soutien, </a:t>
            </a:r>
            <a:r>
              <a:rPr lang="fr-FR" sz="1200" b="0" i="0" u="none" strike="noStrike" cap="none" dirty="0">
                <a:solidFill>
                  <a:schemeClr val="dk1"/>
                </a:solidFill>
                <a:latin typeface="Calibri"/>
                <a:ea typeface="Calibri"/>
                <a:cs typeface="Calibri"/>
                <a:sym typeface="Calibri"/>
              </a:rPr>
              <a:t>le </a:t>
            </a:r>
            <a:r>
              <a:rPr lang="fr-FR" sz="1200" b="0" i="0" u="none" strike="noStrike" cap="none" dirty="0" smtClean="0">
                <a:solidFill>
                  <a:schemeClr val="dk1"/>
                </a:solidFill>
                <a:latin typeface="Calibri"/>
                <a:ea typeface="Calibri"/>
                <a:cs typeface="Calibri"/>
                <a:sym typeface="Calibri"/>
              </a:rPr>
              <a:t>priseur</a:t>
            </a:r>
            <a:r>
              <a:rPr lang="fr-FR" sz="1200" b="0" i="0" u="none" strike="noStrike" cap="none" dirty="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l’expert, le concepteur, l’organisateur, </a:t>
            </a:r>
            <a:r>
              <a:rPr lang="fr-FR" sz="1200" b="0" i="0" u="none" strike="noStrike" cap="none" dirty="0">
                <a:solidFill>
                  <a:schemeClr val="dk1"/>
                </a:solidFill>
                <a:latin typeface="Calibri"/>
                <a:ea typeface="Calibri"/>
                <a:cs typeface="Calibri"/>
                <a:sym typeface="Calibri"/>
              </a:rPr>
              <a:t>le </a:t>
            </a:r>
            <a:r>
              <a:rPr lang="fr-FR" sz="1200" b="0" i="0" u="none" strike="noStrike" cap="none" dirty="0" err="1" smtClean="0">
                <a:solidFill>
                  <a:schemeClr val="dk1"/>
                </a:solidFill>
                <a:latin typeface="Calibri"/>
                <a:ea typeface="Calibri"/>
                <a:cs typeface="Calibri"/>
                <a:sym typeface="Calibri"/>
              </a:rPr>
              <a:t>perfectionneur</a:t>
            </a:r>
            <a:r>
              <a:rPr lang="fr-FR" sz="1200" b="0" i="0" u="none" strike="noStrike" cap="none" dirty="0">
                <a:solidFill>
                  <a:schemeClr val="dk1"/>
                </a:solidFill>
                <a:latin typeface="Calibri"/>
                <a:ea typeface="Calibri"/>
                <a:cs typeface="Calibri"/>
                <a:sym typeface="Calibri"/>
              </a:rPr>
              <a:t>, le </a:t>
            </a:r>
            <a:r>
              <a:rPr lang="fr-FR" sz="1200" b="0" i="0" u="none" strike="noStrike" cap="none" dirty="0" smtClean="0">
                <a:solidFill>
                  <a:schemeClr val="dk1"/>
                </a:solidFill>
                <a:latin typeface="Calibri"/>
                <a:ea typeface="Calibri"/>
                <a:cs typeface="Calibri"/>
                <a:sym typeface="Calibri"/>
              </a:rPr>
              <a:t>propulseur</a:t>
            </a:r>
            <a:r>
              <a:rPr lang="fr-FR" sz="1200" b="0" i="0" u="none" strike="noStrike" cap="none" dirty="0">
                <a:solidFill>
                  <a:schemeClr val="dk1"/>
                </a:solidFill>
                <a:latin typeface="Calibri"/>
                <a:ea typeface="Calibri"/>
                <a:cs typeface="Calibri"/>
                <a:sym typeface="Calibri"/>
              </a:rPr>
              <a:t>. Certains sont orientés vers les interactions sociales, certains sont orientés vers la pensée et certains sont orientés vers l'action. Un individu peut jouer plusieurs rôles, mais vous avez probablement une préférence pour un, deux ou trois. Il est très peu probable que vous vous </a:t>
            </a:r>
            <a:r>
              <a:rPr lang="fr-FR" sz="1200" b="0" i="0" u="none" strike="noStrike" cap="none" dirty="0" smtClean="0">
                <a:solidFill>
                  <a:schemeClr val="dk1"/>
                </a:solidFill>
                <a:latin typeface="Calibri"/>
                <a:ea typeface="Calibri"/>
                <a:cs typeface="Calibri"/>
                <a:sym typeface="Calibri"/>
              </a:rPr>
              <a:t>sentiez </a:t>
            </a:r>
            <a:r>
              <a:rPr lang="fr-FR" sz="1200" b="0" i="0" u="none" strike="noStrike" cap="none" dirty="0">
                <a:solidFill>
                  <a:schemeClr val="dk1"/>
                </a:solidFill>
                <a:latin typeface="Calibri"/>
                <a:ea typeface="Calibri"/>
                <a:cs typeface="Calibri"/>
                <a:sym typeface="Calibri"/>
              </a:rPr>
              <a:t>à l'aise de prendre tous les rôles</a:t>
            </a:r>
            <a:r>
              <a:rPr lang="fr-FR"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Vous pouvez introduire</a:t>
            </a:r>
            <a:r>
              <a:rPr lang="fr-FR" sz="1200" b="0" i="0" u="none" strike="noStrike" cap="none" baseline="0" dirty="0" smtClean="0">
                <a:solidFill>
                  <a:schemeClr val="dk1"/>
                </a:solidFill>
                <a:latin typeface="Calibri"/>
                <a:ea typeface="Calibri"/>
                <a:cs typeface="Calibri"/>
                <a:sym typeface="Calibri"/>
              </a:rPr>
              <a:t> les rôles avec cette vidéo: https://www.youtube.com/watch?v=7K2F5IfMRSk</a:t>
            </a:r>
            <a:endParaRPr lang="fr-FR"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13</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259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14</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530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p:txBody>
      </p:sp>
      <p:sp>
        <p:nvSpPr>
          <p:cNvPr id="243" name="Shape 24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15</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29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p:txBody>
      </p:sp>
      <p:sp>
        <p:nvSpPr>
          <p:cNvPr id="259" name="Shape 25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16</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798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Divisez </a:t>
            </a:r>
            <a:r>
              <a:rPr lang="fr-FR" sz="1200" b="0" i="0" u="none" strike="noStrike" cap="none" dirty="0">
                <a:solidFill>
                  <a:schemeClr val="dk1"/>
                </a:solidFill>
                <a:latin typeface="Calibri"/>
                <a:ea typeface="Calibri"/>
                <a:cs typeface="Calibri"/>
                <a:sym typeface="Calibri"/>
              </a:rPr>
              <a:t>les élèves en groupes de 4 ou 5. Dirigez les élèves vers La Fiche de « Rôle d'équipe ». </a:t>
            </a: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étudiants d’examiner les caractéristiques des différents rôles et </a:t>
            </a:r>
            <a:r>
              <a:rPr lang="fr-FR" sz="1200" b="0" i="0" u="none" strike="noStrike" cap="none" dirty="0" smtClean="0">
                <a:solidFill>
                  <a:schemeClr val="dk1"/>
                </a:solidFill>
                <a:latin typeface="Calibri"/>
                <a:ea typeface="Calibri"/>
                <a:cs typeface="Calibri"/>
                <a:sym typeface="Calibri"/>
              </a:rPr>
              <a:t>d’identifier </a:t>
            </a:r>
            <a:r>
              <a:rPr lang="fr-FR" sz="1200" b="0" i="0" u="none" strike="noStrike" cap="none" dirty="0">
                <a:solidFill>
                  <a:schemeClr val="dk1"/>
                </a:solidFill>
                <a:latin typeface="Calibri"/>
                <a:ea typeface="Calibri"/>
                <a:cs typeface="Calibri"/>
                <a:sym typeface="Calibri"/>
              </a:rPr>
              <a:t>ceux d'entre eux les </a:t>
            </a:r>
            <a:r>
              <a:rPr lang="fr-FR" sz="1200" b="0" i="0" u="none" strike="noStrike" cap="none" dirty="0" smtClean="0">
                <a:solidFill>
                  <a:schemeClr val="dk1"/>
                </a:solidFill>
                <a:latin typeface="Calibri"/>
                <a:ea typeface="Calibri"/>
                <a:cs typeface="Calibri"/>
                <a:sym typeface="Calibri"/>
              </a:rPr>
              <a:t>représentant </a:t>
            </a:r>
            <a:r>
              <a:rPr lang="fr-FR" sz="1200" b="0" i="0" u="none" strike="noStrike" cap="none" dirty="0">
                <a:solidFill>
                  <a:schemeClr val="dk1"/>
                </a:solidFill>
                <a:latin typeface="Calibri"/>
                <a:ea typeface="Calibri"/>
                <a:cs typeface="Calibri"/>
                <a:sym typeface="Calibri"/>
              </a:rPr>
              <a:t>le mieux (Ils peuvent </a:t>
            </a:r>
            <a:r>
              <a:rPr lang="fr-FR" sz="1200" b="0" i="0" u="none" strike="noStrike" cap="none" dirty="0" smtClean="0">
                <a:solidFill>
                  <a:schemeClr val="dk1"/>
                </a:solidFill>
                <a:latin typeface="Calibri"/>
                <a:ea typeface="Calibri"/>
                <a:cs typeface="Calibri"/>
                <a:sym typeface="Calibri"/>
              </a:rPr>
              <a:t>en choisir </a:t>
            </a:r>
            <a:r>
              <a:rPr lang="fr-FR" sz="1200" b="0" i="0" u="none" strike="noStrike" cap="none" dirty="0">
                <a:solidFill>
                  <a:schemeClr val="dk1"/>
                </a:solidFill>
                <a:latin typeface="Calibri"/>
                <a:ea typeface="Calibri"/>
                <a:cs typeface="Calibri"/>
                <a:sym typeface="Calibri"/>
              </a:rPr>
              <a:t>jusqu'à trois) et identifier les forces et les faiblesses.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Une fois qu'ils ont identifié leurs préférences, ils </a:t>
            </a:r>
            <a:r>
              <a:rPr lang="fr-FR" sz="1200" b="0" i="0" u="none" strike="noStrike" cap="none" dirty="0" smtClean="0">
                <a:solidFill>
                  <a:schemeClr val="dk1"/>
                </a:solidFill>
                <a:latin typeface="Calibri"/>
                <a:ea typeface="Calibri"/>
                <a:cs typeface="Calibri"/>
                <a:sym typeface="Calibri"/>
              </a:rPr>
              <a:t>doivent </a:t>
            </a:r>
            <a:r>
              <a:rPr lang="fr-FR" sz="1200" b="0" i="0" u="none" strike="noStrike" cap="none" dirty="0">
                <a:solidFill>
                  <a:schemeClr val="dk1"/>
                </a:solidFill>
                <a:latin typeface="Calibri"/>
                <a:ea typeface="Calibri"/>
                <a:cs typeface="Calibri"/>
                <a:sym typeface="Calibri"/>
              </a:rPr>
              <a:t>les partager avec le reste de leur groupe et prendre note de tous les rôles couverts par les membres du groupe. Vous pouvez utiliser les « Post-</a:t>
            </a:r>
            <a:r>
              <a:rPr lang="fr-FR" sz="1200" b="0" i="0" u="none" strike="noStrike" cap="none" dirty="0" err="1">
                <a:solidFill>
                  <a:schemeClr val="dk1"/>
                </a:solidFill>
                <a:latin typeface="Calibri"/>
                <a:ea typeface="Calibri"/>
                <a:cs typeface="Calibri"/>
                <a:sym typeface="Calibri"/>
              </a:rPr>
              <a:t>its</a:t>
            </a:r>
            <a:r>
              <a:rPr lang="fr-FR" sz="1200" b="0" i="0" u="none" strike="noStrike" cap="none" dirty="0">
                <a:solidFill>
                  <a:schemeClr val="dk1"/>
                </a:solidFill>
                <a:latin typeface="Calibri"/>
                <a:ea typeface="Calibri"/>
                <a:cs typeface="Calibri"/>
                <a:sym typeface="Calibri"/>
              </a:rPr>
              <a:t> » et « flip charts » si disponibles. Ils devraient discuter des questions suivantes :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Y </a:t>
            </a:r>
            <a:r>
              <a:rPr lang="fr-FR" sz="1200" b="0" i="0" u="none" strike="noStrike" cap="none" dirty="0" err="1">
                <a:solidFill>
                  <a:schemeClr val="dk1"/>
                </a:solidFill>
                <a:latin typeface="Calibri"/>
                <a:ea typeface="Calibri"/>
                <a:cs typeface="Calibri"/>
                <a:sym typeface="Calibri"/>
              </a:rPr>
              <a:t>a-t-il</a:t>
            </a:r>
            <a:r>
              <a:rPr lang="fr-FR" sz="1200" b="0" i="0" u="none" strike="noStrike" cap="none" dirty="0">
                <a:solidFill>
                  <a:schemeClr val="dk1"/>
                </a:solidFill>
                <a:latin typeface="Calibri"/>
                <a:ea typeface="Calibri"/>
                <a:cs typeface="Calibri"/>
                <a:sym typeface="Calibri"/>
              </a:rPr>
              <a:t> des rôles manquants?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Êtes-vous dominé par un ou deux rôles en particulier?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Quelles seraient les forces et les faiblesses de votre équipe?</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Où les conflits peuvent-ils survenir?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peut-on faire face à la diversité?</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Après avoir terminé, ils devraient partager leurs réponses avec le groupe. Vous avez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faciliter ces commentaires. Tandis que les étudiants </a:t>
            </a:r>
            <a:r>
              <a:rPr lang="fr-FR" sz="1200" b="0" i="0" u="none" strike="noStrike" cap="none" dirty="0" smtClean="0">
                <a:solidFill>
                  <a:schemeClr val="dk1"/>
                </a:solidFill>
                <a:latin typeface="Calibri"/>
                <a:ea typeface="Calibri"/>
                <a:cs typeface="Calibri"/>
                <a:sym typeface="Calibri"/>
              </a:rPr>
              <a:t>travaillent, circule</a:t>
            </a:r>
            <a:r>
              <a:rPr lang="fr-FR" sz="1200" b="0" i="0" u="none" strike="noStrike" cap="none" dirty="0">
                <a:solidFill>
                  <a:schemeClr val="dk1"/>
                </a:solidFill>
                <a:latin typeface="Calibri"/>
                <a:ea typeface="Calibri"/>
                <a:cs typeface="Calibri"/>
                <a:sym typeface="Calibri"/>
              </a:rPr>
              <a:t>z</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r>
            <a:br>
              <a:rPr lang="fr-FR" sz="1200" b="0" i="0" u="none" strike="noStrike" cap="none" dirty="0">
                <a:solidFill>
                  <a:schemeClr val="dk1"/>
                </a:solidFill>
                <a:latin typeface="Calibri"/>
                <a:ea typeface="Calibri"/>
                <a:cs typeface="Calibri"/>
                <a:sym typeface="Calibri"/>
              </a:rPr>
            </a:br>
            <a:endParaRPr lang="fr-FR" sz="1200" b="0"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17</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618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les </a:t>
            </a:r>
            <a:r>
              <a:rPr lang="fr-FR" sz="1200" b="0" i="0" u="none" strike="noStrike" cap="none" dirty="0">
                <a:solidFill>
                  <a:schemeClr val="dk1"/>
                </a:solidFill>
                <a:latin typeface="Calibri"/>
                <a:ea typeface="Calibri"/>
                <a:cs typeface="Calibri"/>
                <a:sym typeface="Calibri"/>
              </a:rPr>
              <a:t>principaux points d'apprentissage listés sur la diapositive.</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283" name="Shape 28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18</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737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la communication orale et l'écoute active sont des compétences essentielles pour un travail en équipe efficace. Lorsque nous travaillons avec d'autres, nous devons no</a:t>
            </a:r>
            <a:r>
              <a:rPr lang="fr-FR" dirty="0"/>
              <a:t>u</a:t>
            </a:r>
            <a:r>
              <a:rPr lang="fr-FR" sz="1200" b="0" i="0" u="none" strike="noStrike" cap="none" dirty="0">
                <a:solidFill>
                  <a:schemeClr val="dk1"/>
                </a:solidFill>
                <a:latin typeface="Calibri"/>
                <a:ea typeface="Calibri"/>
                <a:cs typeface="Calibri"/>
                <a:sym typeface="Calibri"/>
              </a:rPr>
              <a:t>s assurer que nous pouvons communiquer clairement et écouter efficacement. Cette activité est conçue pour vous faire pratiquer et réfléchir sur vos propres compétences de communication.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Divisez le groupe en paires et donnez à un membre de chaque paire une feuille de papier vierge, et un membre de la Fiche « Dessiner dos à dos ». Informez les étudiants que la personne avec la feuille vierge doit dessiner les formes.  Mais….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n'êtes pas autorisé à leur montrer les formes!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ne pouvez pas leur dire quelles sont les formes!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devez simplement fournir des instructions.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a:t>
            </a:r>
            <a:r>
              <a:rPr lang="fr-FR" sz="1200" b="0" i="0" u="none" strike="noStrike" cap="none" dirty="0">
                <a:solidFill>
                  <a:schemeClr val="dk1"/>
                </a:solidFill>
                <a:latin typeface="Calibri"/>
                <a:ea typeface="Calibri"/>
                <a:cs typeface="Calibri"/>
                <a:sym typeface="Calibri"/>
              </a:rPr>
              <a:t>circule</a:t>
            </a:r>
            <a:r>
              <a:rPr lang="fr-FR" dirty="0"/>
              <a:t>z</a:t>
            </a:r>
            <a:r>
              <a:rPr lang="fr-FR" sz="1200" b="0" i="0" u="none" strike="noStrike" cap="none" dirty="0">
                <a:solidFill>
                  <a:schemeClr val="dk1"/>
                </a:solidFill>
                <a:latin typeface="Calibri"/>
                <a:ea typeface="Calibri"/>
                <a:cs typeface="Calibri"/>
                <a:sym typeface="Calibri"/>
              </a:rPr>
              <a:t> 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5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2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Une fois qu'ils ont terminé, ils devraient comparer les dessins avec les formes </a:t>
            </a:r>
            <a:r>
              <a:rPr lang="fr-FR" sz="1200" b="0" i="0" u="none" strike="noStrike" cap="none" dirty="0" smtClean="0">
                <a:solidFill>
                  <a:schemeClr val="dk1"/>
                </a:solidFill>
                <a:latin typeface="Calibri"/>
                <a:ea typeface="Calibri"/>
                <a:cs typeface="Calibri"/>
                <a:sym typeface="Calibri"/>
              </a:rPr>
              <a:t>originales </a:t>
            </a:r>
            <a:r>
              <a:rPr lang="fr-FR" sz="1200" b="0" i="0" u="none" strike="noStrike" cap="none" dirty="0">
                <a:solidFill>
                  <a:schemeClr val="dk1"/>
                </a:solidFill>
                <a:latin typeface="Calibri"/>
                <a:ea typeface="Calibri"/>
                <a:cs typeface="Calibri"/>
                <a:sym typeface="Calibri"/>
              </a:rPr>
              <a:t>et discuter des questions suivantes avec leur partenaire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la première personne </a:t>
            </a:r>
            <a:r>
              <a:rPr lang="fr-FR" sz="1200" dirty="0" smtClean="0">
                <a:solidFill>
                  <a:srgbClr val="002060"/>
                </a:solidFill>
                <a:latin typeface="Cabin"/>
                <a:ea typeface="Cabin"/>
                <a:cs typeface="Cabin"/>
                <a:sym typeface="Cabin"/>
              </a:rPr>
              <a:t>a-t-elle</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décrit la </a:t>
            </a:r>
            <a:r>
              <a:rPr lang="fr-FR" sz="1200" b="0" i="0" u="none" strike="noStrike" cap="none" dirty="0" smtClean="0">
                <a:solidFill>
                  <a:schemeClr val="dk1"/>
                </a:solidFill>
                <a:latin typeface="Calibri"/>
                <a:ea typeface="Calibri"/>
                <a:cs typeface="Calibri"/>
                <a:sym typeface="Calibri"/>
              </a:rPr>
              <a:t>forme?</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Comment </a:t>
            </a:r>
            <a:r>
              <a:rPr lang="fr-FR" sz="1200" b="0" i="0" u="none" strike="noStrike" cap="none" dirty="0">
                <a:solidFill>
                  <a:schemeClr val="dk1"/>
                </a:solidFill>
                <a:latin typeface="Calibri"/>
                <a:ea typeface="Calibri"/>
                <a:cs typeface="Calibri"/>
                <a:sym typeface="Calibri"/>
              </a:rPr>
              <a:t>la deuxième personne </a:t>
            </a:r>
            <a:r>
              <a:rPr lang="fr-FR" sz="1200" dirty="0" smtClean="0">
                <a:solidFill>
                  <a:srgbClr val="002060"/>
                </a:solidFill>
                <a:latin typeface="Cabin"/>
                <a:ea typeface="Cabin"/>
                <a:cs typeface="Cabin"/>
                <a:sym typeface="Cabin"/>
              </a:rPr>
              <a:t>a-t-elle</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interprété les instructions?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Y </a:t>
            </a:r>
            <a:r>
              <a:rPr lang="fr-FR" sz="1200" b="0" i="0" u="none" strike="noStrike" cap="none" dirty="0" err="1" smtClean="0">
                <a:solidFill>
                  <a:schemeClr val="dk1"/>
                </a:solidFill>
                <a:latin typeface="Calibri"/>
                <a:ea typeface="Calibri"/>
                <a:cs typeface="Calibri"/>
                <a:sym typeface="Calibri"/>
              </a:rPr>
              <a:t>a-t-il</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eu des problèmes entre les deux parties ; envoi et réception du processus de communication?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deux personnes </a:t>
            </a:r>
            <a:r>
              <a:rPr lang="fr-FR" sz="1200" b="0" i="0" u="none" strike="noStrike" cap="none" dirty="0" smtClean="0">
                <a:solidFill>
                  <a:schemeClr val="dk1"/>
                </a:solidFill>
                <a:latin typeface="Calibri"/>
                <a:ea typeface="Calibri"/>
                <a:cs typeface="Calibri"/>
                <a:sym typeface="Calibri"/>
              </a:rPr>
              <a:t>peuvent-elles </a:t>
            </a:r>
            <a:r>
              <a:rPr lang="fr-FR" sz="1200" b="0" i="0" u="none" strike="noStrike" cap="none" dirty="0">
                <a:solidFill>
                  <a:schemeClr val="dk1"/>
                </a:solidFill>
                <a:latin typeface="Calibri"/>
                <a:ea typeface="Calibri"/>
                <a:cs typeface="Calibri"/>
                <a:sym typeface="Calibri"/>
              </a:rPr>
              <a:t>interpréter différemment les détails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Qu'aurait pu faire </a:t>
            </a:r>
            <a:r>
              <a:rPr lang="fr-FR" sz="1200" b="0" i="0" u="none" strike="noStrike" cap="none" dirty="0" smtClean="0">
                <a:solidFill>
                  <a:schemeClr val="dk1"/>
                </a:solidFill>
                <a:latin typeface="Calibri"/>
                <a:ea typeface="Calibri"/>
                <a:cs typeface="Calibri"/>
                <a:sym typeface="Calibri"/>
              </a:rPr>
              <a:t>différemment votre </a:t>
            </a:r>
            <a:r>
              <a:rPr lang="fr-FR" sz="1200" b="0" i="0" u="none" strike="noStrike" cap="none" dirty="0">
                <a:solidFill>
                  <a:schemeClr val="dk1"/>
                </a:solidFill>
                <a:latin typeface="Calibri"/>
                <a:ea typeface="Calibri"/>
                <a:cs typeface="Calibri"/>
                <a:sym typeface="Calibri"/>
              </a:rPr>
              <a:t>partenaire </a:t>
            </a:r>
            <a:r>
              <a:rPr lang="fr-FR" sz="1200" b="0" i="0" u="none" strike="noStrike" cap="none" dirty="0" smtClean="0">
                <a:solidFill>
                  <a:schemeClr val="dk1"/>
                </a:solidFill>
                <a:latin typeface="Calibri"/>
                <a:ea typeface="Calibri"/>
                <a:cs typeface="Calibri"/>
                <a:sym typeface="Calibri"/>
              </a:rPr>
              <a:t>pour </a:t>
            </a:r>
            <a:r>
              <a:rPr lang="fr-FR" sz="1200" b="0" i="0" u="none" strike="noStrike" cap="none" dirty="0">
                <a:solidFill>
                  <a:schemeClr val="dk1"/>
                </a:solidFill>
                <a:latin typeface="Calibri"/>
                <a:ea typeface="Calibri"/>
                <a:cs typeface="Calibri"/>
                <a:sym typeface="Calibri"/>
              </a:rPr>
              <a:t>vous aider?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Tandis que les étudiants travaillent circulent autour de la salle en vérifiant que les élèves sont en mission et répondent aux questions. Après avoir terminé, ils devraient partager leurs réponses avec le groupe. Vous avez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faciliter ces commentaires.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95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les questions sur la diapo.</a:t>
            </a:r>
          </a:p>
          <a:p>
            <a:pPr marL="0" marR="0" lvl="0" indent="0" algn="l" rtl="0">
              <a:spcBef>
                <a:spcPts val="0"/>
              </a:spcBef>
              <a:buSzPct val="25000"/>
              <a:buNone/>
            </a:pP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308" name="Shape 30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89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la conscience de </a:t>
            </a:r>
            <a:r>
              <a:rPr lang="fr-FR" sz="1200" b="0" i="0" u="none" strike="noStrike" cap="none" dirty="0" smtClean="0">
                <a:solidFill>
                  <a:schemeClr val="dk1"/>
                </a:solidFill>
                <a:latin typeface="Calibri"/>
                <a:ea typeface="Calibri"/>
                <a:cs typeface="Calibri"/>
                <a:sym typeface="Calibri"/>
              </a:rPr>
              <a:t>soi,</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la </a:t>
            </a:r>
            <a:r>
              <a:rPr lang="fr-FR" sz="1200" b="0" i="0" u="none" strike="noStrike" cap="none" dirty="0">
                <a:solidFill>
                  <a:schemeClr val="dk1"/>
                </a:solidFill>
                <a:latin typeface="Calibri"/>
                <a:ea typeface="Calibri"/>
                <a:cs typeface="Calibri"/>
                <a:sym typeface="Calibri"/>
              </a:rPr>
              <a:t>bonne communication orale et les compétences d'écoute active devraient aider à minimiser les conflits, mais quand les gens travaillent ensemble, ils s</a:t>
            </a:r>
            <a:r>
              <a:rPr lang="fr-FR" dirty="0"/>
              <a:t>’op</a:t>
            </a:r>
            <a:r>
              <a:rPr lang="fr-FR" sz="1200" b="0" i="0" u="none" strike="noStrike" cap="none" dirty="0">
                <a:solidFill>
                  <a:schemeClr val="dk1"/>
                </a:solidFill>
                <a:latin typeface="Calibri"/>
                <a:ea typeface="Calibri"/>
                <a:cs typeface="Calibri"/>
                <a:sym typeface="Calibri"/>
              </a:rPr>
              <a:t>poseront inévitablement. En fait, les conflits peuvent être une composante saine de la créativité et de l'innovation! Cependant, vous devez avoir des stratégies pour y faire face efficacement.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Dans la mesure du possible, les gens devraient essayer de résoudre les conflits à l'aide de la stratégie «collaborer» dans le coin supérieur droit - c'est là que vous êtes ouvert et honnête sur les besoins des deux parties et travailler ensemble pour </a:t>
            </a:r>
            <a:r>
              <a:rPr lang="fr-FR" sz="1200" b="0" i="0" u="none" strike="noStrike" cap="none" dirty="0" smtClean="0">
                <a:solidFill>
                  <a:schemeClr val="dk1"/>
                </a:solidFill>
                <a:latin typeface="Calibri"/>
                <a:ea typeface="Calibri"/>
                <a:cs typeface="Calibri"/>
                <a:sym typeface="Calibri"/>
              </a:rPr>
              <a:t>trouver </a:t>
            </a:r>
            <a:r>
              <a:rPr lang="fr-FR" sz="1200" b="0" i="0" u="none" strike="noStrike" cap="none" dirty="0">
                <a:solidFill>
                  <a:schemeClr val="dk1"/>
                </a:solidFill>
                <a:latin typeface="Calibri"/>
                <a:ea typeface="Calibri"/>
                <a:cs typeface="Calibri"/>
                <a:sym typeface="Calibri"/>
              </a:rPr>
              <a:t>une solution qui satisfera les deux. Si vous ignorez les besoins de votre adversaire ou que vous ignorez vos propres besoins, vous arriverez à une conclusion insatisfaisante. </a:t>
            </a:r>
          </a:p>
        </p:txBody>
      </p:sp>
      <p:sp>
        <p:nvSpPr>
          <p:cNvPr id="317" name="Shape 31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01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Alors, comment réalisez-vous cela? </a:t>
            </a:r>
            <a:r>
              <a:rPr lang="fr-FR" sz="1200" b="0" i="0" u="none" strike="noStrike" cap="none" dirty="0" smtClean="0">
                <a:solidFill>
                  <a:schemeClr val="dk1"/>
                </a:solidFill>
                <a:latin typeface="Calibri"/>
                <a:ea typeface="Calibri"/>
                <a:cs typeface="Calibri"/>
                <a:sym typeface="Calibri"/>
              </a:rPr>
              <a:t>Dites </a:t>
            </a:r>
            <a:r>
              <a:rPr lang="fr-FR" sz="1200" b="0" i="0" u="none" strike="noStrike" cap="none" dirty="0">
                <a:solidFill>
                  <a:schemeClr val="dk1"/>
                </a:solidFill>
                <a:latin typeface="Calibri"/>
                <a:ea typeface="Calibri"/>
                <a:cs typeface="Calibri"/>
                <a:sym typeface="Calibri"/>
              </a:rPr>
              <a:t>aux élèves de suivre ces bonnes pratiques. Lisez les conseils sur la diapositive. </a:t>
            </a:r>
          </a:p>
        </p:txBody>
      </p:sp>
      <p:sp>
        <p:nvSpPr>
          <p:cNvPr id="339" name="Shape 33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92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Concluez en résumant les </a:t>
            </a:r>
            <a:r>
              <a:rPr lang="fr-FR" sz="1200" b="0" i="0" u="none" strike="noStrike" cap="none" smtClean="0">
                <a:solidFill>
                  <a:schemeClr val="dk1"/>
                </a:solidFill>
                <a:latin typeface="Calibri"/>
                <a:ea typeface="Calibri"/>
                <a:cs typeface="Calibri"/>
                <a:sym typeface="Calibri"/>
              </a:rPr>
              <a:t>composantes </a:t>
            </a:r>
            <a:r>
              <a:rPr lang="fr-FR" sz="1200" b="0" i="0" u="none" strike="noStrike" cap="none">
                <a:solidFill>
                  <a:schemeClr val="dk1"/>
                </a:solidFill>
                <a:latin typeface="Calibri"/>
                <a:ea typeface="Calibri"/>
                <a:cs typeface="Calibri"/>
                <a:sym typeface="Calibri"/>
              </a:rPr>
              <a:t>d'une bonne équipe. </a:t>
            </a:r>
            <a:r>
              <a:rPr lang="fr-FR" sz="1200" b="0" i="0" u="none" strike="noStrike" cap="none" dirty="0">
                <a:solidFill>
                  <a:schemeClr val="dk1"/>
                </a:solidFill>
                <a:latin typeface="Calibri"/>
                <a:ea typeface="Calibri"/>
                <a:cs typeface="Calibri"/>
                <a:sym typeface="Calibri"/>
              </a:rPr>
              <a:t>Demandez s'il y a des questions.</a:t>
            </a:r>
          </a:p>
        </p:txBody>
      </p:sp>
      <p:sp>
        <p:nvSpPr>
          <p:cNvPr id="347" name="Shape 34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19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CA" dirty="0" smtClean="0"/>
              <a:t>Vous pouvez recommander un test gratuit en ligne: https://www.16personalities.com/fr</a:t>
            </a:r>
            <a:endParaRPr dirty="0"/>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9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34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2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Lisez la définition du travail en équipe.</a:t>
            </a:r>
          </a:p>
        </p:txBody>
      </p:sp>
      <p:sp>
        <p:nvSpPr>
          <p:cNvPr id="92" name="Shape 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66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 travail d'équipe est susceptible de faire partie de leur vie quotidienne, il est donc utile de réfléchir à leurs expériences et de réfléchir à ce qu'ils savent déjà des équipes. </a:t>
            </a:r>
            <a:r>
              <a:rPr lang="fr-FR" sz="1200" b="0" i="0" u="none" strike="noStrike" cap="none" dirty="0" smtClean="0">
                <a:solidFill>
                  <a:schemeClr val="dk1"/>
                </a:solidFill>
                <a:latin typeface="Calibri"/>
                <a:ea typeface="Calibri"/>
                <a:cs typeface="Calibri"/>
                <a:sym typeface="Calibri"/>
              </a:rPr>
              <a:t>Demandez au groupe de se diviser en petits groupes et de donner </a:t>
            </a:r>
            <a:r>
              <a:rPr lang="fr-FR" sz="1200" b="0" i="0" u="none" strike="noStrike" cap="none" dirty="0">
                <a:solidFill>
                  <a:schemeClr val="dk1"/>
                </a:solidFill>
                <a:latin typeface="Calibri"/>
                <a:ea typeface="Calibri"/>
                <a:cs typeface="Calibri"/>
                <a:sym typeface="Calibri"/>
              </a:rPr>
              <a:t>des réponses aux questions suivantes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 quelles </a:t>
            </a:r>
            <a:r>
              <a:rPr lang="fr-FR" sz="1200" b="0" i="0" u="none" strike="noStrike" cap="none" dirty="0">
                <a:solidFill>
                  <a:schemeClr val="dk1"/>
                </a:solidFill>
                <a:latin typeface="Calibri"/>
                <a:ea typeface="Calibri"/>
                <a:cs typeface="Calibri"/>
                <a:sym typeface="Calibri"/>
              </a:rPr>
              <a:t>équipes </a:t>
            </a:r>
            <a:r>
              <a:rPr lang="fr-FR" sz="1200" b="0" i="0" u="none" strike="noStrike" cap="none" dirty="0" smtClean="0">
                <a:solidFill>
                  <a:schemeClr val="dk1"/>
                </a:solidFill>
                <a:latin typeface="Calibri"/>
                <a:ea typeface="Calibri"/>
                <a:cs typeface="Calibri"/>
                <a:sym typeface="Calibri"/>
              </a:rPr>
              <a:t>faites-vous partie?</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Pourquoi le travail d'équipe est-il important?</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Quelles sont vos pires et meilleures expériences d'équipe et qu’est-ce qui en a fait une bonne ou une mauvaise expérience?</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 quelles </a:t>
            </a:r>
            <a:r>
              <a:rPr lang="fr-FR" sz="1200" b="0" i="0" u="none" strike="noStrike" cap="none" dirty="0">
                <a:solidFill>
                  <a:schemeClr val="dk1"/>
                </a:solidFill>
                <a:latin typeface="Calibri"/>
                <a:ea typeface="Calibri"/>
                <a:cs typeface="Calibri"/>
                <a:sym typeface="Calibri"/>
              </a:rPr>
              <a:t>compétences avez-vous besoin pour travailler efficacement </a:t>
            </a:r>
            <a:r>
              <a:rPr lang="fr-FR" sz="1200" b="0" i="0" u="none" strike="noStrike" cap="none" dirty="0" smtClean="0">
                <a:solidFill>
                  <a:schemeClr val="dk1"/>
                </a:solidFill>
                <a:latin typeface="Calibri"/>
                <a:ea typeface="Calibri"/>
                <a:cs typeface="Calibri"/>
                <a:sym typeface="Calibri"/>
              </a:rPr>
              <a:t>en équipe</a:t>
            </a:r>
            <a:r>
              <a:rPr lang="fr-FR"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a:t>
            </a:r>
          </a:p>
        </p:txBody>
      </p:sp>
      <p:sp>
        <p:nvSpPr>
          <p:cNvPr id="100" name="Shape 1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229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Les diapositives suivantes devraient </a:t>
            </a:r>
            <a:r>
              <a:rPr lang="fr-FR" sz="1200" b="0" i="0" u="none" strike="noStrike" cap="none" dirty="0" smtClean="0">
                <a:solidFill>
                  <a:schemeClr val="dk1"/>
                </a:solidFill>
                <a:latin typeface="Calibri"/>
                <a:ea typeface="Calibri"/>
                <a:cs typeface="Calibri"/>
                <a:sym typeface="Calibri"/>
              </a:rPr>
              <a:t>s’appuyer </a:t>
            </a:r>
            <a:r>
              <a:rPr lang="fr-FR" sz="1200" b="0" i="0" u="none" strike="noStrike" cap="none" dirty="0">
                <a:solidFill>
                  <a:schemeClr val="dk1"/>
                </a:solidFill>
                <a:latin typeface="Calibri"/>
                <a:ea typeface="Calibri"/>
                <a:cs typeface="Calibri"/>
                <a:sym typeface="Calibri"/>
              </a:rPr>
              <a:t>sur les thèmes identifiés dans la première activité. L'animateur doit </a:t>
            </a:r>
            <a:r>
              <a:rPr lang="fr-FR" sz="1200" b="0" i="0" u="none" strike="noStrike" cap="none" dirty="0" smtClean="0">
                <a:solidFill>
                  <a:schemeClr val="dk1"/>
                </a:solidFill>
                <a:latin typeface="Calibri"/>
                <a:ea typeface="Calibri"/>
                <a:cs typeface="Calibri"/>
                <a:sym typeface="Calibri"/>
              </a:rPr>
              <a:t>faire des liens entre le </a:t>
            </a:r>
            <a:r>
              <a:rPr lang="fr-FR" sz="1200" b="0" i="0" u="none" strike="noStrike" cap="none" dirty="0">
                <a:solidFill>
                  <a:schemeClr val="dk1"/>
                </a:solidFill>
                <a:latin typeface="Calibri"/>
                <a:ea typeface="Calibri"/>
                <a:cs typeface="Calibri"/>
                <a:sym typeface="Calibri"/>
              </a:rPr>
              <a:t>contenu des diapositives </a:t>
            </a:r>
            <a:r>
              <a:rPr lang="fr-FR" sz="1200" b="0" i="0" u="none" strike="noStrike" cap="none" dirty="0" smtClean="0">
                <a:solidFill>
                  <a:schemeClr val="dk1"/>
                </a:solidFill>
                <a:latin typeface="Calibri"/>
                <a:ea typeface="Calibri"/>
                <a:cs typeface="Calibri"/>
                <a:sym typeface="Calibri"/>
              </a:rPr>
              <a:t>et </a:t>
            </a:r>
            <a:r>
              <a:rPr lang="fr-FR" sz="1200" b="0" i="0" u="none" strike="noStrike" cap="none" dirty="0">
                <a:solidFill>
                  <a:schemeClr val="dk1"/>
                </a:solidFill>
                <a:latin typeface="Calibri"/>
                <a:ea typeface="Calibri"/>
                <a:cs typeface="Calibri"/>
                <a:sym typeface="Calibri"/>
              </a:rPr>
              <a:t>les réponses fournies </a:t>
            </a:r>
            <a:r>
              <a:rPr lang="fr-FR" sz="1200" b="0" i="0" u="none" strike="noStrike" cap="none" dirty="0" smtClean="0">
                <a:solidFill>
                  <a:schemeClr val="dk1"/>
                </a:solidFill>
                <a:latin typeface="Calibri"/>
                <a:ea typeface="Calibri"/>
                <a:cs typeface="Calibri"/>
                <a:sym typeface="Calibri"/>
              </a:rPr>
              <a:t>par les </a:t>
            </a:r>
            <a:r>
              <a:rPr lang="fr-FR" sz="1200" b="0" i="0" u="none" strike="noStrike" cap="none" dirty="0">
                <a:solidFill>
                  <a:schemeClr val="dk1"/>
                </a:solidFill>
                <a:latin typeface="Calibri"/>
                <a:ea typeface="Calibri"/>
                <a:cs typeface="Calibri"/>
                <a:sym typeface="Calibri"/>
              </a:rPr>
              <a:t>élèves. </a:t>
            </a:r>
            <a:r>
              <a:rPr lang="fr-FR" sz="1200" b="0" i="0" u="none" strike="noStrike" cap="none" dirty="0" smtClean="0">
                <a:solidFill>
                  <a:schemeClr val="dk1"/>
                </a:solidFill>
                <a:latin typeface="Calibri"/>
                <a:ea typeface="Calibri"/>
                <a:cs typeface="Calibri"/>
                <a:sym typeface="Calibri"/>
              </a:rPr>
              <a:t>Si </a:t>
            </a:r>
            <a:r>
              <a:rPr lang="fr-FR" sz="1200" b="0" i="0" u="none" strike="noStrike" cap="none" dirty="0">
                <a:solidFill>
                  <a:schemeClr val="dk1"/>
                </a:solidFill>
                <a:latin typeface="Calibri"/>
                <a:ea typeface="Calibri"/>
                <a:cs typeface="Calibri"/>
                <a:sym typeface="Calibri"/>
              </a:rPr>
              <a:t>les étudiants ont bien </a:t>
            </a:r>
            <a:r>
              <a:rPr lang="fr-FR" sz="1200" b="0" i="0" u="none" strike="noStrike" cap="none" dirty="0" smtClean="0">
                <a:solidFill>
                  <a:schemeClr val="dk1"/>
                </a:solidFill>
                <a:latin typeface="Calibri"/>
                <a:ea typeface="Calibri"/>
                <a:cs typeface="Calibri"/>
                <a:sym typeface="Calibri"/>
              </a:rPr>
              <a:t>identifié</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les </a:t>
            </a:r>
            <a:r>
              <a:rPr lang="fr-FR" sz="1200" b="0" i="0" u="none" strike="noStrike" cap="none" dirty="0">
                <a:solidFill>
                  <a:schemeClr val="dk1"/>
                </a:solidFill>
                <a:latin typeface="Calibri"/>
                <a:ea typeface="Calibri"/>
                <a:cs typeface="Calibri"/>
                <a:sym typeface="Calibri"/>
              </a:rPr>
              <a:t>thèmes, le facilitateur peut </a:t>
            </a:r>
            <a:r>
              <a:rPr lang="fr-FR" sz="1200" b="0" i="0" u="none" strike="noStrike" cap="none" dirty="0" smtClean="0">
                <a:solidFill>
                  <a:schemeClr val="dk1"/>
                </a:solidFill>
                <a:latin typeface="Calibri"/>
                <a:ea typeface="Calibri"/>
                <a:cs typeface="Calibri"/>
                <a:sym typeface="Calibri"/>
              </a:rPr>
              <a:t>survoler rapidement le </a:t>
            </a:r>
            <a:r>
              <a:rPr lang="fr-FR" sz="1200" b="0" i="0" u="none" strike="noStrike" cap="none" dirty="0">
                <a:solidFill>
                  <a:schemeClr val="dk1"/>
                </a:solidFill>
                <a:latin typeface="Calibri"/>
                <a:ea typeface="Calibri"/>
                <a:cs typeface="Calibri"/>
                <a:sym typeface="Calibri"/>
              </a:rPr>
              <a:t>contenu. </a:t>
            </a:r>
          </a:p>
          <a:p>
            <a:pPr marL="0" marR="0" lvl="0" indent="0" algn="l" rtl="0">
              <a:spcBef>
                <a:spcPts val="0"/>
              </a:spcBef>
              <a:buSzPct val="25000"/>
              <a:buNone/>
            </a:pPr>
            <a:r>
              <a:rPr lang="fr-FR" dirty="0" smtClean="0"/>
              <a:t>Si </a:t>
            </a:r>
            <a:r>
              <a:rPr lang="fr-FR" sz="1200" b="0" i="0" u="none" strike="noStrike" cap="none" dirty="0" smtClean="0">
                <a:solidFill>
                  <a:schemeClr val="dk1"/>
                </a:solidFill>
                <a:latin typeface="Calibri"/>
                <a:ea typeface="Calibri"/>
                <a:cs typeface="Calibri"/>
                <a:sym typeface="Calibri"/>
              </a:rPr>
              <a:t>les </a:t>
            </a:r>
            <a:r>
              <a:rPr lang="fr-FR" sz="1200" b="0" i="0" u="none" strike="noStrike" cap="none" dirty="0">
                <a:solidFill>
                  <a:schemeClr val="dk1"/>
                </a:solidFill>
                <a:latin typeface="Calibri"/>
                <a:ea typeface="Calibri"/>
                <a:cs typeface="Calibri"/>
                <a:sym typeface="Calibri"/>
              </a:rPr>
              <a:t>élèves n'ont pas réussi à repérer les points clés, consacrez plus de temps au contenu.</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Soulignez que le travail d'équipe n'est pas seulement une compétence en matière d'employabilité ... c'est aussi une compétence de vie importante parce que les équipes jouent un rôle dans tous les aspects de la vie - ils devront peut-être travailler efficacement dans leur famille, à l'université ou dans une équipe de sport</a:t>
            </a:r>
          </a:p>
        </p:txBody>
      </p:sp>
      <p:sp>
        <p:nvSpPr>
          <p:cNvPr id="107" name="Shape 10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669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Cependant, c'est certainement une compétence d'employabilité importante parce que pour le recruteur un bon candidat est un candidat qui travaille en équipe! L’Association nationale des collèges et employeurs (NACE) a constaté que la capacité de travailler en équipe était la </a:t>
            </a:r>
            <a:r>
              <a:rPr lang="fr-FR" sz="1200" b="0" i="0" u="none" strike="noStrike" cap="none" dirty="0" smtClean="0">
                <a:solidFill>
                  <a:schemeClr val="dk1"/>
                </a:solidFill>
                <a:latin typeface="Calibri"/>
                <a:ea typeface="Calibri"/>
                <a:cs typeface="Calibri"/>
                <a:sym typeface="Calibri"/>
              </a:rPr>
              <a:t>compétence </a:t>
            </a:r>
            <a:r>
              <a:rPr lang="fr-FR" sz="1200" b="0" i="0" u="none" strike="noStrike" cap="none" dirty="0">
                <a:solidFill>
                  <a:schemeClr val="dk1"/>
                </a:solidFill>
                <a:latin typeface="Calibri"/>
                <a:ea typeface="Calibri"/>
                <a:cs typeface="Calibri"/>
                <a:sym typeface="Calibri"/>
              </a:rPr>
              <a:t>la plus importante que recherchent les employeurs. Par conséquent, vous devez avoir les compétences nécessaires pour travailler en équipe et pouvoir </a:t>
            </a:r>
            <a:r>
              <a:rPr lang="fr-FR" sz="1200" b="0" i="0" u="none" strike="noStrike" cap="none" dirty="0" smtClean="0">
                <a:solidFill>
                  <a:schemeClr val="dk1"/>
                </a:solidFill>
                <a:latin typeface="Calibri"/>
                <a:ea typeface="Calibri"/>
                <a:cs typeface="Calibri"/>
                <a:sym typeface="Calibri"/>
              </a:rPr>
              <a:t>en parler lors d’un entretien</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d'embauche</a:t>
            </a:r>
            <a:r>
              <a:rPr lang="fr-FR"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http://www.naceweb.org/talent-acquisition/candidate-selection/the-attributes-employers-seek-on-a-candidates-resume/</a:t>
            </a:r>
            <a:endParaRPr lang="fr-F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599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étudiants vont très probablement travailler en équipe dès qu'ils commenceront à travailler. Les employeurs aiment utiliser des équipes parce que les réussites sont plus facilement atteignables et la qualité des résultats meilleure; Il permet de réduire les coûts ;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 pousse à la créativité et à l’innovation ; Crée et maintient un climat de confiance et de communication franche et honnête ; Il encourage les échanges et le feedback……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60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Le succès de l’équipe peut avoir des retombées positives sur l’équipe mais aussi sur les individus qui la </a:t>
            </a:r>
            <a:r>
              <a:rPr lang="fr-FR" sz="1200" b="0" i="0" u="none" strike="noStrike" cap="none" dirty="0" smtClean="0">
                <a:solidFill>
                  <a:schemeClr val="dk1"/>
                </a:solidFill>
                <a:latin typeface="Calibri"/>
                <a:ea typeface="Calibri"/>
                <a:cs typeface="Calibri"/>
                <a:sym typeface="Calibri"/>
              </a:rPr>
              <a:t>composent</a:t>
            </a:r>
            <a:r>
              <a:rPr lang="fr-FR" sz="1200" b="0" i="0" u="none" strike="noStrike" cap="none" dirty="0">
                <a:solidFill>
                  <a:schemeClr val="dk1"/>
                </a:solidFill>
                <a:latin typeface="Calibri"/>
                <a:ea typeface="Calibri"/>
                <a:cs typeface="Calibri"/>
                <a:sym typeface="Calibri"/>
              </a:rPr>
              <a:t> ; Le travail d’équipe encourage à la rigueur dans les habitudes de travail ; Il réduit l’absentéisme et apporte une continuité dans le travail.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4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90575"/>
            <a:ext cx="8229600" cy="962025"/>
          </a:xfrm>
          <a:prstGeom prst="rect">
            <a:avLst/>
          </a:prstGeom>
          <a:noFill/>
          <a:ln>
            <a:noFill/>
          </a:ln>
        </p:spPr>
        <p:txBody>
          <a:bodyPr wrap="square" lIns="91425" tIns="91425" rIns="91425" bIns="91425" anchor="t" anchorCtr="0"/>
          <a:lstStyle>
            <a:lvl1pPr marL="0" marR="0" lvl="0" indent="0" algn="ctr" rtl="0">
              <a:spcBef>
                <a:spcPts val="0"/>
              </a:spcBef>
              <a:buClr>
                <a:srgbClr val="C2113A"/>
              </a:buClr>
              <a:buFont typeface="Cabin"/>
              <a:buNone/>
              <a:defRPr sz="4800" b="0" i="0" u="none" strike="noStrike" cap="none">
                <a:solidFill>
                  <a:srgbClr val="C2113A"/>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05001"/>
            <a:ext cx="8229600" cy="4154488"/>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1">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68300" y="1308100"/>
            <a:ext cx="8458200" cy="4673600"/>
          </a:xfrm>
          <a:prstGeom prst="rect">
            <a:avLst/>
          </a:prstGeom>
          <a:noFill/>
          <a:ln>
            <a:noFill/>
          </a:ln>
        </p:spPr>
        <p:txBody>
          <a:bodyPr wrap="square" lIns="91425" tIns="91425" rIns="91425" bIns="91425" anchor="t" anchorCtr="0"/>
          <a:lstStyle>
            <a:lvl1pPr marL="342900" marR="0" lvl="0" indent="-2286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1pPr>
            <a:lvl2pPr marL="742950" marR="0" lvl="1" indent="-17145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2pPr>
            <a:lvl3pPr marL="1143000" marR="0" lvl="2"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3pPr>
            <a:lvl4pPr marL="1600200" marR="0" lvl="3"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4pPr>
            <a:lvl5pPr marL="2057400" marR="0" lvl="4"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279400" y="203200"/>
            <a:ext cx="8547100" cy="889000"/>
          </a:xfrm>
          <a:prstGeom prst="rect">
            <a:avLst/>
          </a:prstGeom>
          <a:noFill/>
          <a:ln>
            <a:noFill/>
          </a:ln>
        </p:spPr>
        <p:txBody>
          <a:bodyPr wrap="square" lIns="91425" tIns="91425" rIns="91425" bIns="91425" anchor="t" anchorCtr="0"/>
          <a:lstStyle>
            <a:lvl1pPr marL="0" marR="0" lvl="0" indent="0" algn="l" rtl="0">
              <a:spcBef>
                <a:spcPts val="360"/>
              </a:spcBef>
              <a:buClr>
                <a:srgbClr val="833E90"/>
              </a:buClr>
              <a:buFont typeface="Arial"/>
              <a:buChar char="●"/>
              <a:defRPr sz="1800" b="0" i="0" u="none" strike="noStrike" cap="none">
                <a:solidFill>
                  <a:srgbClr val="833E9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790575"/>
            <a:ext cx="8229600" cy="885825"/>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648200" y="1828800"/>
            <a:ext cx="4038600" cy="4230423"/>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365760" y="1828800"/>
            <a:ext cx="4041648" cy="423042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b="0" i="0" u="none" strike="noStrike" cap="none">
                <a:solidFill>
                  <a:schemeClr val="dk1"/>
                </a:solidFill>
                <a:latin typeface="Arial"/>
                <a:ea typeface="Arial"/>
                <a:cs typeface="Arial"/>
                <a:sym typeface="Arial"/>
              </a:rPr>
              <a:t>‹N°›</a:t>
            </a:fld>
            <a:endParaRPr lang="fr-F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1">
    <p:spTree>
      <p:nvGrpSpPr>
        <p:cNvPr id="1"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790575"/>
            <a:ext cx="8229600" cy="962025"/>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905001"/>
            <a:ext cx="8229600" cy="4154488"/>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a:solidFill>
                  <a:schemeClr val="dk1"/>
                </a:solidFill>
                <a:latin typeface="Arial"/>
                <a:ea typeface="Arial"/>
                <a:cs typeface="Arial"/>
                <a:sym typeface="Arial"/>
              </a:rPr>
              <a:t>‹N°›</a:t>
            </a:fld>
            <a:endParaRPr lang="fr-F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p:nvPr/>
        </p:nvSpPr>
        <p:spPr>
          <a:xfrm>
            <a:off x="4495800" y="3924300"/>
            <a:ext cx="84138"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Shape 46"/>
          <p:cNvSpPr/>
          <p:nvPr/>
        </p:nvSpPr>
        <p:spPr>
          <a:xfrm>
            <a:off x="4695825" y="3924300"/>
            <a:ext cx="84138"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Shape 47"/>
          <p:cNvSpPr/>
          <p:nvPr/>
        </p:nvSpPr>
        <p:spPr>
          <a:xfrm>
            <a:off x="4297363" y="3924300"/>
            <a:ext cx="84137"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Shape 48"/>
          <p:cNvSpPr txBox="1">
            <a:spLocks noGrp="1"/>
          </p:cNvSpPr>
          <p:nvPr>
            <p:ph type="title"/>
          </p:nvPr>
        </p:nvSpPr>
        <p:spPr>
          <a:xfrm>
            <a:off x="722313" y="1371600"/>
            <a:ext cx="7772400" cy="2505075"/>
          </a:xfrm>
          <a:prstGeom prst="rect">
            <a:avLst/>
          </a:prstGeom>
          <a:noFill/>
          <a:ln>
            <a:noFill/>
          </a:ln>
        </p:spPr>
        <p:txBody>
          <a:bodyPr wrap="square" lIns="91425" tIns="91425" rIns="91425" bIns="91425" anchor="t" anchorCtr="0"/>
          <a:lstStyle>
            <a:lvl1pPr marL="0" marR="0" lvl="0" indent="0" algn="ctr" rtl="0">
              <a:lnSpc>
                <a:spcPct val="100000"/>
              </a:lnSpc>
              <a:spcBef>
                <a:spcPts val="0"/>
              </a:spcBef>
              <a:buClr>
                <a:schemeClr val="accent2"/>
              </a:buClr>
              <a:buFont typeface="Arial"/>
              <a:buNone/>
              <a:defRPr sz="4800" b="0" i="0" u="none" strike="noStrike" cap="none">
                <a:solidFill>
                  <a:schemeClr val="accen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722313" y="4068763"/>
            <a:ext cx="7772400" cy="1131887"/>
          </a:xfrm>
          <a:prstGeom prst="rect">
            <a:avLst/>
          </a:prstGeom>
          <a:noFill/>
          <a:ln>
            <a:noFill/>
          </a:ln>
        </p:spPr>
        <p:txBody>
          <a:bodyPr wrap="square" lIns="91425" tIns="91425" rIns="91425" bIns="91425" anchor="t" anchorCtr="0"/>
          <a:lstStyle>
            <a:lvl1pPr marL="0" marR="0" lvl="0" indent="0" algn="ctr" rtl="0">
              <a:spcBef>
                <a:spcPts val="400"/>
              </a:spcBef>
              <a:buClr>
                <a:srgbClr val="888888"/>
              </a:buClr>
              <a:buFont typeface="Arial"/>
              <a:buChar char="●"/>
              <a:defRPr sz="2000">
                <a:solidFill>
                  <a:srgbClr val="888888"/>
                </a:solidFill>
                <a:latin typeface="Arial"/>
                <a:ea typeface="Arial"/>
                <a:cs typeface="Arial"/>
                <a:sym typeface="Arial"/>
              </a:defRPr>
            </a:lvl1pPr>
            <a:lvl2pPr marL="457200" marR="0" lvl="1" indent="0" algn="l" rtl="0">
              <a:spcBef>
                <a:spcPts val="360"/>
              </a:spcBef>
              <a:buClr>
                <a:srgbClr val="888888"/>
              </a:buClr>
              <a:buFont typeface="Arial"/>
              <a:buChar char="○"/>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Char char="■"/>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6pPr>
            <a:lvl7pPr marL="2743200" marR="0" lvl="6"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7pPr>
            <a:lvl8pPr marL="3200400" marR="0" lvl="7"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8pPr>
            <a:lvl9pPr marL="3657600" marR="0" lvl="8"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9pPr>
          </a:lstStyle>
          <a:p>
            <a:endParaRPr/>
          </a:p>
        </p:txBody>
      </p:sp>
      <p:sp>
        <p:nvSpPr>
          <p:cNvPr id="50" name="Shape 50"/>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a:solidFill>
                  <a:schemeClr val="dk1"/>
                </a:solidFill>
                <a:latin typeface="Arial"/>
                <a:ea typeface="Arial"/>
                <a:cs typeface="Arial"/>
                <a:sym typeface="Arial"/>
              </a:rPr>
              <a:t>‹N°›</a:t>
            </a:fld>
            <a:endParaRPr lang="fr-F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6" y="317500"/>
            <a:ext cx="8536709" cy="4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5">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6">
            <a:alphaModFix/>
          </a:blip>
          <a:srcRect/>
          <a:stretch/>
        </p:blipFill>
        <p:spPr>
          <a:xfrm>
            <a:off x="393700" y="6368470"/>
            <a:ext cx="8420100" cy="282933"/>
          </a:xfrm>
          <a:prstGeom prst="rect">
            <a:avLst/>
          </a:prstGeom>
          <a:noFill/>
          <a:ln>
            <a:noFill/>
          </a:ln>
        </p:spPr>
      </p:pic>
      <p:pic>
        <p:nvPicPr>
          <p:cNvPr id="17" name="Shape 17"/>
          <p:cNvPicPr preferRelativeResize="0"/>
          <p:nvPr/>
        </p:nvPicPr>
        <p:blipFill rotWithShape="1">
          <a:blip r:embed="rId7">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Shape 27" descr="background-02.jpg"/>
          <p:cNvPicPr preferRelativeResize="0"/>
          <p:nvPr/>
        </p:nvPicPr>
        <p:blipFill rotWithShape="1">
          <a:blip r:embed="rId6">
            <a:alphaModFix/>
          </a:blip>
          <a:srcRect/>
          <a:stretch/>
        </p:blipFill>
        <p:spPr>
          <a:xfrm>
            <a:off x="0" y="0"/>
            <a:ext cx="9144000" cy="6472475"/>
          </a:xfrm>
          <a:prstGeom prst="rect">
            <a:avLst/>
          </a:prstGeom>
          <a:noFill/>
          <a:ln>
            <a:noFill/>
          </a:ln>
        </p:spPr>
      </p:pic>
      <p:pic>
        <p:nvPicPr>
          <p:cNvPr id="28" name="Shape 28"/>
          <p:cNvPicPr preferRelativeResize="0"/>
          <p:nvPr/>
        </p:nvPicPr>
        <p:blipFill rotWithShape="1">
          <a:blip r:embed="rId7">
            <a:alphaModFix/>
          </a:blip>
          <a:srcRect/>
          <a:stretch/>
        </p:blipFill>
        <p:spPr>
          <a:xfrm>
            <a:off x="393700" y="6368470"/>
            <a:ext cx="8420100" cy="282933"/>
          </a:xfrm>
          <a:prstGeom prst="rect">
            <a:avLst/>
          </a:prstGeom>
          <a:noFill/>
          <a:ln>
            <a:noFill/>
          </a:ln>
        </p:spPr>
      </p:pic>
      <p:pic>
        <p:nvPicPr>
          <p:cNvPr id="29" name="Shape 29"/>
          <p:cNvPicPr preferRelativeResize="0"/>
          <p:nvPr/>
        </p:nvPicPr>
        <p:blipFill rotWithShape="1">
          <a:blip r:embed="rId8">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Shape 54"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55" name="Shape 55"/>
          <p:cNvPicPr preferRelativeResize="0"/>
          <p:nvPr/>
        </p:nvPicPr>
        <p:blipFill rotWithShape="1">
          <a:blip r:embed="rId4">
            <a:alphaModFix/>
          </a:blip>
          <a:srcRect/>
          <a:stretch/>
        </p:blipFill>
        <p:spPr>
          <a:xfrm rot="10800000">
            <a:off x="-25401" y="5767274"/>
            <a:ext cx="9194801" cy="1090725"/>
          </a:xfrm>
          <a:prstGeom prst="rect">
            <a:avLst/>
          </a:prstGeom>
          <a:noFill/>
          <a:ln>
            <a:noFill/>
          </a:ln>
        </p:spPr>
      </p:pic>
      <p:pic>
        <p:nvPicPr>
          <p:cNvPr id="56" name="Shape 56"/>
          <p:cNvPicPr preferRelativeResize="0"/>
          <p:nvPr/>
        </p:nvPicPr>
        <p:blipFill rotWithShape="1">
          <a:blip r:embed="rId5">
            <a:alphaModFix/>
          </a:blip>
          <a:srcRect/>
          <a:stretch/>
        </p:blipFill>
        <p:spPr>
          <a:xfrm>
            <a:off x="361950" y="6206840"/>
            <a:ext cx="8420100" cy="282933"/>
          </a:xfrm>
          <a:prstGeom prst="rect">
            <a:avLst/>
          </a:prstGeom>
          <a:noFill/>
          <a:ln>
            <a:noFill/>
          </a:ln>
        </p:spPr>
      </p:pic>
      <p:sp>
        <p:nvSpPr>
          <p:cNvPr id="57" name="Shape 57"/>
          <p:cNvSpPr txBox="1"/>
          <p:nvPr/>
        </p:nvSpPr>
        <p:spPr>
          <a:xfrm>
            <a:off x="11731625" y="3905250"/>
            <a:ext cx="184666"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457200" y="3553359"/>
            <a:ext cx="7340600" cy="649287"/>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FFFFFF"/>
              </a:buClr>
              <a:buSzPct val="25000"/>
              <a:buFont typeface="Cabin"/>
              <a:buNone/>
            </a:pPr>
            <a:r>
              <a:rPr lang="fr-FR" sz="3200" b="0" i="0" u="none" strike="noStrike" cap="none" dirty="0" smtClean="0">
                <a:solidFill>
                  <a:srgbClr val="FFFFFF"/>
                </a:solidFill>
                <a:latin typeface="Gill Sans" panose="020B0604020202020204" charset="0"/>
                <a:ea typeface="Cabin"/>
                <a:cs typeface="Cabin"/>
                <a:sym typeface="Cabin"/>
              </a:rPr>
              <a:t>TRAVAILLER EN ÉQUIPE</a:t>
            </a:r>
            <a:endParaRPr lang="fr-FR" sz="3200" b="0" i="0" u="none" strike="noStrike" cap="none" dirty="0">
              <a:solidFill>
                <a:srgbClr val="FFFFFF"/>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307FF8B-50B9-4143-832D-410C2EF3BAC0}" type="slidenum">
              <a:rPr lang="fr-FR" sz="1200" smtClean="0">
                <a:latin typeface="Gill Sans" panose="020B0604020202020204" charset="0"/>
              </a:rPr>
              <a:pPr algn="ctr"/>
              <a:t>1</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2"/>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Avoir une approche et un objectif </a:t>
            </a:r>
            <a:r>
              <a:rPr lang="fr-FR" sz="2000" b="0" i="0" u="none" strike="noStrike" cap="none" dirty="0" smtClean="0">
                <a:solidFill>
                  <a:srgbClr val="17375E"/>
                </a:solidFill>
                <a:latin typeface="Gill Sans" panose="020B0604020202020204" charset="0"/>
                <a:ea typeface="Cabin"/>
                <a:cs typeface="Cabin"/>
                <a:sym typeface="Cabin"/>
              </a:rPr>
              <a:t>communs. </a:t>
            </a:r>
            <a:r>
              <a:rPr lang="fr-FR" sz="2000" b="0" i="0" u="none" strike="noStrike" cap="none" dirty="0">
                <a:solidFill>
                  <a:srgbClr val="17375E"/>
                </a:solidFill>
                <a:latin typeface="Gill Sans" panose="020B0604020202020204" charset="0"/>
                <a:ea typeface="Cabin"/>
                <a:cs typeface="Cabin"/>
                <a:sym typeface="Cabin"/>
              </a:rPr>
              <a:t>Chaque membre de l’équipe </a:t>
            </a:r>
            <a:r>
              <a:rPr lang="fr-FR" sz="2000" b="1" i="0" u="none" strike="noStrike" cap="none" dirty="0">
                <a:solidFill>
                  <a:srgbClr val="17375E"/>
                </a:solidFill>
                <a:latin typeface="Gill Sans" panose="020B0604020202020204" charset="0"/>
                <a:ea typeface="Cabin"/>
                <a:cs typeface="Cabin"/>
                <a:sym typeface="Cabin"/>
              </a:rPr>
              <a:t>comprend clairement</a:t>
            </a:r>
            <a:r>
              <a:rPr lang="fr-FR" sz="2000" b="0" i="0" u="none" strike="noStrike" cap="none" dirty="0">
                <a:solidFill>
                  <a:srgbClr val="17375E"/>
                </a:solidFill>
                <a:latin typeface="Gill Sans" panose="020B0604020202020204" charset="0"/>
                <a:ea typeface="Cabin"/>
                <a:cs typeface="Cabin"/>
                <a:sym typeface="Cabin"/>
              </a:rPr>
              <a:t> </a:t>
            </a:r>
            <a:r>
              <a:rPr lang="fr-FR" sz="2000" b="1" i="0" u="none" strike="noStrike" cap="none" dirty="0">
                <a:solidFill>
                  <a:srgbClr val="17375E"/>
                </a:solidFill>
                <a:latin typeface="Gill Sans" panose="020B0604020202020204" charset="0"/>
                <a:ea typeface="Cabin"/>
                <a:cs typeface="Cabin"/>
                <a:sym typeface="Cabin"/>
              </a:rPr>
              <a:t>les objectifs </a:t>
            </a:r>
            <a:r>
              <a:rPr lang="fr-FR" sz="2000" b="0" i="0" u="none" strike="noStrike" cap="none" dirty="0">
                <a:solidFill>
                  <a:srgbClr val="17375E"/>
                </a:solidFill>
                <a:latin typeface="Gill Sans" panose="020B0604020202020204" charset="0"/>
                <a:ea typeface="Cabin"/>
                <a:cs typeface="Cabin"/>
                <a:sym typeface="Cabin"/>
              </a:rPr>
              <a:t>et les attentes de </a:t>
            </a:r>
            <a:r>
              <a:rPr lang="fr-FR" sz="2000" b="0" i="0" u="none" strike="noStrike" cap="none" dirty="0" smtClean="0">
                <a:solidFill>
                  <a:srgbClr val="17375E"/>
                </a:solidFill>
                <a:latin typeface="Gill Sans" panose="020B0604020202020204" charset="0"/>
                <a:ea typeface="Cabin"/>
                <a:cs typeface="Cabin"/>
                <a:sym typeface="Cabin"/>
              </a:rPr>
              <a:t>l’équipe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Chaque membre a un rôle </a:t>
            </a:r>
            <a:r>
              <a:rPr lang="fr-FR" sz="2000" b="0" i="0" u="none" strike="noStrike" cap="none" dirty="0" smtClean="0">
                <a:solidFill>
                  <a:srgbClr val="17375E"/>
                </a:solidFill>
                <a:latin typeface="Gill Sans" panose="020B0604020202020204" charset="0"/>
                <a:ea typeface="Cabin"/>
                <a:cs typeface="Cabin"/>
                <a:sym typeface="Cabin"/>
              </a:rPr>
              <a:t>clair. Les </a:t>
            </a:r>
            <a:r>
              <a:rPr lang="fr-FR" sz="2000" b="1" i="0" u="none" strike="noStrike" cap="none" dirty="0">
                <a:solidFill>
                  <a:srgbClr val="17375E"/>
                </a:solidFill>
                <a:latin typeface="Gill Sans" panose="020B0604020202020204" charset="0"/>
                <a:ea typeface="Cabin"/>
                <a:cs typeface="Cabin"/>
                <a:sym typeface="Cabin"/>
              </a:rPr>
              <a:t>responsabilités sont réparties </a:t>
            </a:r>
            <a:r>
              <a:rPr lang="fr-FR" sz="2000" b="0" i="0" u="none" strike="noStrike" cap="none" dirty="0">
                <a:solidFill>
                  <a:srgbClr val="17375E"/>
                </a:solidFill>
                <a:latin typeface="Gill Sans" panose="020B0604020202020204" charset="0"/>
                <a:ea typeface="Cabin"/>
                <a:cs typeface="Cabin"/>
                <a:sym typeface="Cabin"/>
              </a:rPr>
              <a:t>équitablement parmi les membres de l’équipe, et l'équipe a </a:t>
            </a:r>
            <a:r>
              <a:rPr lang="fr-FR" sz="2000" b="1" i="0" u="none" strike="noStrike" cap="none" dirty="0">
                <a:solidFill>
                  <a:srgbClr val="17375E"/>
                </a:solidFill>
                <a:latin typeface="Gill Sans" panose="020B0604020202020204" charset="0"/>
                <a:ea typeface="Cabin"/>
                <a:cs typeface="Cabin"/>
                <a:sym typeface="Cabin"/>
              </a:rPr>
              <a:t>un </a:t>
            </a:r>
            <a:r>
              <a:rPr lang="fr-FR" sz="2000" b="1" i="0" u="none" strike="noStrike" cap="none" dirty="0" smtClean="0">
                <a:solidFill>
                  <a:srgbClr val="17375E"/>
                </a:solidFill>
                <a:latin typeface="Gill Sans" panose="020B0604020202020204" charset="0"/>
                <a:ea typeface="Cabin"/>
                <a:cs typeface="Cabin"/>
                <a:sym typeface="Cabin"/>
              </a:rPr>
              <a:t>calendrier clair</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Tous les membres de l’équipe peuvent proposer </a:t>
            </a:r>
            <a:r>
              <a:rPr lang="fr-FR" sz="2000" b="1" i="0" u="none" strike="noStrike" cap="none" dirty="0">
                <a:solidFill>
                  <a:srgbClr val="17375E"/>
                </a:solidFill>
                <a:latin typeface="Gill Sans" panose="020B0604020202020204" charset="0"/>
                <a:ea typeface="Cabin"/>
                <a:cs typeface="Cabin"/>
                <a:sym typeface="Cabin"/>
              </a:rPr>
              <a:t>des idées</a:t>
            </a:r>
            <a:r>
              <a:rPr lang="fr-FR" sz="2000" b="1" i="0" u="none" strike="noStrike" cap="none" dirty="0" smtClean="0">
                <a:solidFill>
                  <a:srgbClr val="17375E"/>
                </a:solidFill>
                <a:latin typeface="Gill Sans" panose="020B0604020202020204" charset="0"/>
                <a:ea typeface="Cabin"/>
                <a:cs typeface="Cabin"/>
                <a:sym typeface="Cabin"/>
              </a:rPr>
              <a:t>,</a:t>
            </a:r>
            <a:r>
              <a:rPr lang="fr-FR" sz="2000" b="0" i="0" u="none" strike="noStrike" cap="none" dirty="0" smtClean="0">
                <a:solidFill>
                  <a:srgbClr val="17375E"/>
                </a:solidFill>
                <a:latin typeface="Gill Sans" panose="020B0604020202020204" charset="0"/>
                <a:ea typeface="Cabin"/>
                <a:cs typeface="Cabin"/>
                <a:sym typeface="Cabin"/>
              </a:rPr>
              <a:t> </a:t>
            </a:r>
            <a:r>
              <a:rPr lang="fr-FR" sz="2000" b="0" i="0" u="none" strike="noStrike" cap="none" dirty="0">
                <a:solidFill>
                  <a:srgbClr val="17375E"/>
                </a:solidFill>
                <a:latin typeface="Gill Sans" panose="020B0604020202020204" charset="0"/>
                <a:ea typeface="Cabin"/>
                <a:cs typeface="Cabin"/>
                <a:sym typeface="Cabin"/>
              </a:rPr>
              <a:t>se parlent librement entre eux, et </a:t>
            </a:r>
            <a:r>
              <a:rPr lang="fr-FR" sz="2000" b="0" i="0" u="none" strike="noStrike" cap="none" dirty="0" smtClean="0">
                <a:solidFill>
                  <a:srgbClr val="17375E"/>
                </a:solidFill>
                <a:latin typeface="Gill Sans" panose="020B0604020202020204" charset="0"/>
                <a:ea typeface="Cabin"/>
                <a:cs typeface="Cabin"/>
                <a:sym typeface="Cabin"/>
              </a:rPr>
              <a:t>s’expliquent </a:t>
            </a:r>
            <a:r>
              <a:rPr lang="fr-FR" sz="2000" b="0" i="0" u="none" strike="noStrike" cap="none" dirty="0">
                <a:solidFill>
                  <a:srgbClr val="17375E"/>
                </a:solidFill>
                <a:latin typeface="Gill Sans" panose="020B0604020202020204" charset="0"/>
                <a:ea typeface="Cabin"/>
                <a:cs typeface="Cabin"/>
                <a:sym typeface="Cabin"/>
              </a:rPr>
              <a:t>lors d’un </a:t>
            </a:r>
            <a:r>
              <a:rPr lang="fr-FR" sz="2000" b="0" i="0" u="none" strike="noStrike" cap="none" dirty="0" smtClean="0">
                <a:solidFill>
                  <a:srgbClr val="17375E"/>
                </a:solidFill>
                <a:latin typeface="Gill Sans" panose="020B0604020202020204" charset="0"/>
                <a:ea typeface="Cabin"/>
                <a:cs typeface="Cabin"/>
                <a:sym typeface="Cabin"/>
              </a:rPr>
              <a:t>malentendu</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L’équipe travaille ensemble et encourage la </a:t>
            </a:r>
            <a:r>
              <a:rPr lang="fr-FR" sz="2000" b="0" i="0" u="none" strike="noStrike" cap="none" dirty="0" smtClean="0">
                <a:solidFill>
                  <a:srgbClr val="17375E"/>
                </a:solidFill>
                <a:latin typeface="Gill Sans" panose="020B0604020202020204" charset="0"/>
                <a:ea typeface="Cabin"/>
                <a:cs typeface="Cabin"/>
                <a:sym typeface="Cabin"/>
              </a:rPr>
              <a:t>communication ; </a:t>
            </a:r>
            <a:r>
              <a:rPr lang="fr-FR" sz="2000" b="0" i="0" u="none" strike="noStrike" cap="none" dirty="0">
                <a:solidFill>
                  <a:srgbClr val="17375E"/>
                </a:solidFill>
                <a:latin typeface="Gill Sans" panose="020B0604020202020204" charset="0"/>
                <a:ea typeface="Cabin"/>
                <a:cs typeface="Cabin"/>
                <a:sym typeface="Cabin"/>
              </a:rPr>
              <a:t>cela génère </a:t>
            </a:r>
            <a:r>
              <a:rPr lang="fr-FR" sz="2000" b="1" i="0" u="none" strike="noStrike" cap="none" dirty="0">
                <a:solidFill>
                  <a:srgbClr val="17375E"/>
                </a:solidFill>
                <a:latin typeface="Gill Sans" panose="020B0604020202020204" charset="0"/>
                <a:ea typeface="Cabin"/>
                <a:cs typeface="Cabin"/>
                <a:sym typeface="Cabin"/>
              </a:rPr>
              <a:t>moins de conflits</a:t>
            </a:r>
            <a:r>
              <a:rPr lang="fr-FR" sz="2000" b="1" i="0" u="none" strike="noStrike" cap="none"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dirty="0">
              <a:solidFill>
                <a:srgbClr val="17375E"/>
              </a:solidFill>
              <a:latin typeface="Gill Sans" panose="020B0604020202020204" charset="0"/>
              <a:sym typeface="Arial"/>
            </a:endParaRPr>
          </a:p>
        </p:txBody>
      </p:sp>
      <p:sp>
        <p:nvSpPr>
          <p:cNvPr id="146" name="Shape 14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ÉQUIPES EFFICACES : LES BASES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E1CE2A6-A437-4B08-95D1-9D737D96385B}" type="slidenum">
              <a:rPr lang="fr-FR" sz="1200" smtClean="0">
                <a:latin typeface="Gill Sans" panose="020B0604020202020204" charset="0"/>
              </a:rPr>
              <a:pPr algn="ctr"/>
              <a:t>10</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srcRect/>
          <a:stretch/>
        </p:blipFill>
        <p:spPr>
          <a:xfrm>
            <a:off x="0" y="0"/>
            <a:ext cx="9144000" cy="6093619"/>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A6AAC03B-F12A-4092-B2EF-9854942ECB1B}" type="slidenum">
              <a:rPr lang="fr-FR" sz="1200" smtClean="0">
                <a:latin typeface="Gill Sans" panose="020B0604020202020204" charset="0"/>
              </a:rPr>
              <a:pPr algn="ctr"/>
              <a:t>11</a:t>
            </a:fld>
            <a:r>
              <a:rPr lang="fr-FR" sz="1200" smtClean="0">
                <a:latin typeface="Gill Sans" panose="020B0604020202020204" charset="0"/>
              </a:rPr>
              <a:t> / 26</a:t>
            </a:r>
            <a:endParaRPr lang="fr-FR" sz="1200">
              <a:latin typeface="Gill Sans" panose="020B0604020202020204" charset="0"/>
            </a:endParaRPr>
          </a:p>
        </p:txBody>
      </p:sp>
      <p:sp>
        <p:nvSpPr>
          <p:cNvPr id="5" name="Shape 153"/>
          <p:cNvSpPr txBox="1"/>
          <p:nvPr/>
        </p:nvSpPr>
        <p:spPr>
          <a:xfrm>
            <a:off x="1" y="1754147"/>
            <a:ext cx="9144000" cy="2862322"/>
          </a:xfrm>
          <a:prstGeom prst="rect">
            <a:avLst/>
          </a:prstGeom>
          <a:solidFill>
            <a:schemeClr val="lt1">
              <a:alpha val="86666"/>
            </a:schemeClr>
          </a:solidFill>
          <a:ln>
            <a:noFill/>
          </a:ln>
        </p:spPr>
        <p:txBody>
          <a:bodyPr wrap="square" lIns="91425" tIns="45700" rIns="91425" bIns="45700" anchor="t" anchorCtr="0">
            <a:noAutofit/>
          </a:bodyPr>
          <a:lstStyle/>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Antécédents différents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Valeurs différentes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Personnalités différentes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Compétences différentes </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Des forces et des faiblesses différentes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DE QUELLES COMPÉTENCES AVEZ-VOUS BESOIN POUR FAIRE FACE À LA DIVERSITÉ D'UNE ÉQUIPE ?</a:t>
            </a:r>
            <a:endParaRPr lang="fr-FR" sz="1800" b="1" dirty="0">
              <a:solidFill>
                <a:srgbClr val="C2113A"/>
              </a:solidFill>
              <a:latin typeface="Gill Sans" panose="020B0604020202020204" charset="0"/>
              <a:sym typeface="Cabin"/>
            </a:endParaRPr>
          </a:p>
        </p:txBody>
      </p:sp>
      <p:sp>
        <p:nvSpPr>
          <p:cNvPr id="161" name="Shape 161"/>
          <p:cNvSpPr/>
          <p:nvPr/>
        </p:nvSpPr>
        <p:spPr>
          <a:xfrm>
            <a:off x="2675570" y="1610923"/>
            <a:ext cx="3623937" cy="1258545"/>
          </a:xfrm>
          <a:prstGeom prst="ellipse">
            <a:avLst/>
          </a:prstGeom>
          <a:solidFill>
            <a:srgbClr val="C0CCE1">
              <a:alpha val="40000"/>
            </a:srgbClr>
          </a:solidFill>
          <a:ln>
            <a:noFill/>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2" name="Shape 162"/>
          <p:cNvSpPr/>
          <p:nvPr/>
        </p:nvSpPr>
        <p:spPr>
          <a:xfrm>
            <a:off x="4142001" y="4692674"/>
            <a:ext cx="702313" cy="449480"/>
          </a:xfrm>
          <a:prstGeom prst="downArrow">
            <a:avLst>
              <a:gd name="adj1" fmla="val 50000"/>
              <a:gd name="adj2" fmla="val 50000"/>
            </a:avLst>
          </a:prstGeom>
          <a:solidFill>
            <a:srgbClr val="E7CFC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3" name="Shape 163"/>
          <p:cNvSpPr/>
          <p:nvPr/>
        </p:nvSpPr>
        <p:spPr>
          <a:xfrm>
            <a:off x="2793952" y="5080351"/>
            <a:ext cx="3371104" cy="842776"/>
          </a:xfrm>
          <a:prstGeom prst="rect">
            <a:avLst/>
          </a:prstGeom>
          <a:noFill/>
          <a:ln>
            <a:noFill/>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4" name="Shape 164"/>
          <p:cNvSpPr txBox="1"/>
          <p:nvPr/>
        </p:nvSpPr>
        <p:spPr>
          <a:xfrm>
            <a:off x="2793952" y="5080351"/>
            <a:ext cx="3371104" cy="842776"/>
          </a:xfrm>
          <a:prstGeom prst="rect">
            <a:avLst/>
          </a:prstGeom>
          <a:noFill/>
          <a:ln>
            <a:noFill/>
          </a:ln>
        </p:spPr>
        <p:txBody>
          <a:bodyPr wrap="square" lIns="170675" tIns="170675" rIns="170675" bIns="170675" anchor="ctr" anchorCtr="0">
            <a:noAutofit/>
          </a:bodyPr>
          <a:lstStyle/>
          <a:p>
            <a:pPr marL="0" marR="0" lvl="0" indent="0" algn="ctr" rtl="0">
              <a:lnSpc>
                <a:spcPct val="90000"/>
              </a:lnSpc>
              <a:spcBef>
                <a:spcPts val="0"/>
              </a:spcBef>
              <a:spcAft>
                <a:spcPts val="0"/>
              </a:spcAft>
              <a:buClr>
                <a:schemeClr val="dk2"/>
              </a:buClr>
              <a:buSzPct val="25000"/>
              <a:buFont typeface="Cabin"/>
              <a:buNone/>
            </a:pPr>
            <a:r>
              <a:rPr lang="fr-FR" sz="2800" b="1" i="0" u="none" strike="noStrike" cap="none">
                <a:solidFill>
                  <a:schemeClr val="dk2"/>
                </a:solidFill>
                <a:latin typeface="Gill Sans" panose="020B0604020202020204" charset="0"/>
                <a:ea typeface="Cabin"/>
                <a:cs typeface="Cabin"/>
                <a:sym typeface="Cabin"/>
              </a:rPr>
              <a:t>Travail en équipe efficace</a:t>
            </a:r>
          </a:p>
        </p:txBody>
      </p:sp>
      <p:sp>
        <p:nvSpPr>
          <p:cNvPr id="165" name="Shape 165"/>
          <p:cNvSpPr/>
          <p:nvPr/>
        </p:nvSpPr>
        <p:spPr>
          <a:xfrm>
            <a:off x="3993110" y="2966669"/>
            <a:ext cx="1264164" cy="1264164"/>
          </a:xfrm>
          <a:prstGeom prst="ellipse">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6" name="Shape 166"/>
          <p:cNvSpPr txBox="1"/>
          <p:nvPr/>
        </p:nvSpPr>
        <p:spPr>
          <a:xfrm>
            <a:off x="4030303" y="3151802"/>
            <a:ext cx="1189779" cy="893898"/>
          </a:xfrm>
          <a:prstGeom prst="rect">
            <a:avLst/>
          </a:prstGeom>
          <a:noFill/>
          <a:ln>
            <a:noFill/>
          </a:ln>
        </p:spPr>
        <p:txBody>
          <a:bodyPr wrap="square" lIns="11425" tIns="11425" rIns="11425" bIns="1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Communication orale</a:t>
            </a:r>
          </a:p>
        </p:txBody>
      </p:sp>
      <p:sp>
        <p:nvSpPr>
          <p:cNvPr id="167" name="Shape 167"/>
          <p:cNvSpPr/>
          <p:nvPr/>
        </p:nvSpPr>
        <p:spPr>
          <a:xfrm>
            <a:off x="3088531" y="2018265"/>
            <a:ext cx="1264164" cy="1264164"/>
          </a:xfrm>
          <a:prstGeom prst="ellipse">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8" name="Shape 168"/>
          <p:cNvSpPr txBox="1"/>
          <p:nvPr/>
        </p:nvSpPr>
        <p:spPr>
          <a:xfrm>
            <a:off x="3273664" y="2203398"/>
            <a:ext cx="893898" cy="893898"/>
          </a:xfrm>
          <a:prstGeom prst="rect">
            <a:avLst/>
          </a:prstGeom>
          <a:noFill/>
          <a:ln>
            <a:noFill/>
          </a:ln>
        </p:spPr>
        <p:txBody>
          <a:bodyPr wrap="square" lIns="13950" tIns="13950" rIns="1395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Écoute </a:t>
            </a:r>
            <a:r>
              <a:rPr lang="fr-FR" sz="1600" dirty="0">
                <a:solidFill>
                  <a:schemeClr val="lt1"/>
                </a:solidFill>
                <a:latin typeface="Gill Sans" panose="020B0604020202020204" charset="0"/>
                <a:sym typeface="Arial"/>
              </a:rPr>
              <a:t>active</a:t>
            </a:r>
          </a:p>
        </p:txBody>
      </p:sp>
      <p:sp>
        <p:nvSpPr>
          <p:cNvPr id="169" name="Shape 169"/>
          <p:cNvSpPr/>
          <p:nvPr/>
        </p:nvSpPr>
        <p:spPr>
          <a:xfrm>
            <a:off x="4380787" y="1712618"/>
            <a:ext cx="1264164" cy="1264164"/>
          </a:xfrm>
          <a:prstGeom prst="ellipse">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70" name="Shape 170"/>
          <p:cNvSpPr txBox="1"/>
          <p:nvPr/>
        </p:nvSpPr>
        <p:spPr>
          <a:xfrm>
            <a:off x="4472061" y="1897751"/>
            <a:ext cx="1081617" cy="893898"/>
          </a:xfrm>
          <a:prstGeom prst="rect">
            <a:avLst/>
          </a:prstGeom>
          <a:noFill/>
          <a:ln>
            <a:noFill/>
          </a:ln>
        </p:spPr>
        <p:txBody>
          <a:bodyPr wrap="square" lIns="12700" tIns="12700" rIns="12700" bIns="12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Connaissance de soi</a:t>
            </a:r>
          </a:p>
        </p:txBody>
      </p:sp>
      <p:sp>
        <p:nvSpPr>
          <p:cNvPr id="172" name="Shape 172"/>
          <p:cNvSpPr txBox="1"/>
          <p:nvPr/>
        </p:nvSpPr>
        <p:spPr>
          <a:xfrm>
            <a:off x="6830857" y="1630541"/>
            <a:ext cx="2008343" cy="646331"/>
          </a:xfrm>
          <a:prstGeom prst="rect">
            <a:avLst/>
          </a:prstGeom>
          <a:solidFill>
            <a:srgbClr val="FFFFFF"/>
          </a:solidFill>
          <a:ln>
            <a:noFill/>
          </a:ln>
        </p:spPr>
        <p:txBody>
          <a:bodyPr wrap="square" lIns="0" tIns="0" rIns="0" bIns="0" anchor="t" anchorCtr="0">
            <a:noAutofit/>
          </a:bodyPr>
          <a:lstStyle/>
          <a:p>
            <a:pPr marL="0" marR="0" lvl="0" indent="0" rtl="0">
              <a:lnSpc>
                <a:spcPts val="2000"/>
              </a:lnSpc>
              <a:spcBef>
                <a:spcPts val="1200"/>
              </a:spcBef>
              <a:spcAft>
                <a:spcPts val="1200"/>
              </a:spcAft>
              <a:buClr>
                <a:schemeClr val="dk2"/>
              </a:buClr>
              <a:buSzPct val="25000"/>
              <a:buFont typeface="Cabin"/>
              <a:buNone/>
            </a:pPr>
            <a:r>
              <a:rPr lang="fr-FR" sz="2000" b="1" i="0" u="none" strike="noStrike" cap="none" dirty="0">
                <a:solidFill>
                  <a:srgbClr val="17375E"/>
                </a:solidFill>
                <a:latin typeface="Gill Sans" panose="020B0604020202020204" charset="0"/>
                <a:ea typeface="Cabin"/>
                <a:cs typeface="Cabin"/>
                <a:sym typeface="Cabin"/>
              </a:rPr>
              <a:t>Poser des questions</a:t>
            </a: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3" name="Shape 173"/>
          <p:cNvSpPr txBox="1"/>
          <p:nvPr/>
        </p:nvSpPr>
        <p:spPr>
          <a:xfrm>
            <a:off x="5724128" y="3808841"/>
            <a:ext cx="2670306" cy="369332"/>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chemeClr val="dk2"/>
              </a:buClr>
              <a:buSzPct val="25000"/>
              <a:buFont typeface="Cabin"/>
              <a:buNone/>
            </a:pPr>
            <a:r>
              <a:rPr lang="fr-FR" sz="2000" b="1" i="0" u="none" strike="noStrike" cap="none" dirty="0" smtClean="0">
                <a:solidFill>
                  <a:srgbClr val="17375E"/>
                </a:solidFill>
                <a:latin typeface="Gill Sans" panose="020B0604020202020204" charset="0"/>
                <a:ea typeface="Cabin"/>
                <a:cs typeface="Cabin"/>
                <a:sym typeface="Cabin"/>
              </a:rPr>
              <a:t>Pouvoir </a:t>
            </a:r>
            <a:r>
              <a:rPr lang="fr-FR" sz="2000" b="1" i="0" u="none" strike="noStrike" cap="none" dirty="0">
                <a:solidFill>
                  <a:srgbClr val="17375E"/>
                </a:solidFill>
                <a:latin typeface="Gill Sans" panose="020B0604020202020204" charset="0"/>
                <a:ea typeface="Cabin"/>
                <a:cs typeface="Cabin"/>
                <a:sym typeface="Cabin"/>
              </a:rPr>
              <a:t>de persuasion</a:t>
            </a:r>
          </a:p>
        </p:txBody>
      </p:sp>
      <p:sp>
        <p:nvSpPr>
          <p:cNvPr id="174" name="Shape 174"/>
          <p:cNvSpPr txBox="1"/>
          <p:nvPr/>
        </p:nvSpPr>
        <p:spPr>
          <a:xfrm>
            <a:off x="6500450" y="2719691"/>
            <a:ext cx="1981633" cy="646331"/>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chemeClr val="dk2"/>
              </a:buClr>
              <a:buSzPct val="25000"/>
              <a:buFont typeface="Cabin"/>
              <a:buNone/>
            </a:pPr>
            <a:r>
              <a:rPr lang="fr-FR" sz="2000" b="1" i="0" u="none" strike="noStrike" cap="none" dirty="0" smtClean="0">
                <a:solidFill>
                  <a:srgbClr val="17375E"/>
                </a:solidFill>
                <a:latin typeface="Gill Sans" panose="020B0604020202020204" charset="0"/>
                <a:ea typeface="Cabin"/>
                <a:cs typeface="Cabin"/>
                <a:sym typeface="Cabin"/>
              </a:rPr>
              <a:t>Respect</a:t>
            </a:r>
            <a:endParaRPr lang="fr-FR" sz="2000" b="1"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5" name="Shape 175"/>
          <p:cNvSpPr txBox="1"/>
          <p:nvPr/>
        </p:nvSpPr>
        <p:spPr>
          <a:xfrm>
            <a:off x="647541" y="3881461"/>
            <a:ext cx="2550698" cy="369332"/>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SzPct val="25000"/>
              <a:buNone/>
            </a:pPr>
            <a:r>
              <a:rPr lang="fr-FR" sz="2000" b="1" dirty="0" smtClean="0">
                <a:solidFill>
                  <a:srgbClr val="17375E"/>
                </a:solidFill>
                <a:latin typeface="Gill Sans" panose="020B0604020202020204" charset="0"/>
                <a:ea typeface="Cabin"/>
                <a:cs typeface="Cabin"/>
                <a:sym typeface="Cabin"/>
              </a:rPr>
              <a:t>Gestion des conflits</a:t>
            </a:r>
            <a:endParaRPr lang="fr-FR" sz="2000" b="1" dirty="0">
              <a:solidFill>
                <a:srgbClr val="17375E"/>
              </a:solidFill>
              <a:latin typeface="Gill Sans" panose="020B0604020202020204" charset="0"/>
              <a:ea typeface="Cabin"/>
              <a:cs typeface="Cabin"/>
              <a:sym typeface="Cabin"/>
            </a:endParaRPr>
          </a:p>
        </p:txBody>
      </p:sp>
      <p:sp>
        <p:nvSpPr>
          <p:cNvPr id="176" name="Shape 176"/>
          <p:cNvSpPr txBox="1"/>
          <p:nvPr/>
        </p:nvSpPr>
        <p:spPr>
          <a:xfrm>
            <a:off x="647541" y="1630541"/>
            <a:ext cx="1132041" cy="646331"/>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Clr>
                <a:schemeClr val="dk2"/>
              </a:buClr>
              <a:buSzPct val="25000"/>
              <a:buFont typeface="Cabin"/>
              <a:buNone/>
            </a:pPr>
            <a:r>
              <a:rPr lang="fr-FR" sz="2000" b="1" i="0" u="none" strike="noStrike" cap="none" dirty="0">
                <a:solidFill>
                  <a:srgbClr val="17375E"/>
                </a:solidFill>
                <a:latin typeface="Gill Sans" panose="020B0604020202020204" charset="0"/>
                <a:ea typeface="Cabin"/>
                <a:cs typeface="Cabin"/>
                <a:sym typeface="Cabin"/>
              </a:rPr>
              <a:t>Partager</a:t>
            </a:r>
          </a:p>
          <a:p>
            <a:pPr marL="0" marR="0" lvl="0" indent="0" algn="r"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7" name="Shape 177"/>
          <p:cNvSpPr txBox="1"/>
          <p:nvPr/>
        </p:nvSpPr>
        <p:spPr>
          <a:xfrm>
            <a:off x="1198351" y="2756001"/>
            <a:ext cx="1260281" cy="646331"/>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Clr>
                <a:schemeClr val="dk2"/>
              </a:buClr>
              <a:buSzPct val="25000"/>
              <a:buFont typeface="Cabin"/>
              <a:buNone/>
            </a:pPr>
            <a:r>
              <a:rPr lang="fr-FR" sz="2000" b="1" i="0" u="none" strike="noStrike" cap="none">
                <a:solidFill>
                  <a:srgbClr val="17375E"/>
                </a:solidFill>
                <a:latin typeface="Gill Sans" panose="020B0604020202020204" charset="0"/>
                <a:ea typeface="Cabin"/>
                <a:cs typeface="Cabin"/>
                <a:sym typeface="Cabin"/>
              </a:rPr>
              <a:t>Participer</a:t>
            </a:r>
          </a:p>
          <a:p>
            <a:pPr marL="0" marR="0" lvl="0" indent="0" algn="r" rtl="0">
              <a:lnSpc>
                <a:spcPts val="2000"/>
              </a:lnSpc>
              <a:spcBef>
                <a:spcPts val="1200"/>
              </a:spcBef>
              <a:spcAft>
                <a:spcPts val="1200"/>
              </a:spcAft>
              <a:buClr>
                <a:schemeClr val="dk1"/>
              </a:buClr>
              <a:buFont typeface="Arial"/>
              <a:buNone/>
            </a:pPr>
            <a:endParaRPr sz="2000" b="0" i="0" u="none" strike="noStrike" cap="none">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2A63360-6D38-4179-AAA1-77B4F6FB8C09}" type="slidenum">
              <a:rPr lang="fr-FR" sz="1200" smtClean="0">
                <a:latin typeface="Gill Sans" panose="020B0604020202020204" charset="0"/>
              </a:rPr>
              <a:pPr algn="ctr"/>
              <a:t>12</a:t>
            </a:fld>
            <a:r>
              <a:rPr lang="fr-FR" sz="1200" smtClean="0">
                <a:latin typeface="Gill Sans" panose="020B0604020202020204" charset="0"/>
              </a:rPr>
              <a:t> / 26</a:t>
            </a:r>
            <a:endParaRPr lang="fr-FR" sz="1200">
              <a:latin typeface="Gill Sans" panose="020B0604020202020204" charset="0"/>
            </a:endParaRPr>
          </a:p>
        </p:txBody>
      </p:sp>
      <p:sp>
        <p:nvSpPr>
          <p:cNvPr id="23" name="Shape 171"/>
          <p:cNvSpPr/>
          <p:nvPr/>
        </p:nvSpPr>
        <p:spPr>
          <a:xfrm>
            <a:off x="2521060" y="1403600"/>
            <a:ext cx="3932955" cy="3146364"/>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19999"/>
                  <a:pt x="60000" y="119999"/>
                </a:cubicBezTo>
                <a:cubicBezTo>
                  <a:pt x="52522" y="119999"/>
                  <a:pt x="46186" y="117246"/>
                  <a:pt x="45145" y="113543"/>
                </a:cubicBezTo>
                <a:close/>
                <a:moveTo>
                  <a:pt x="4799" y="29999"/>
                </a:moveTo>
                <a:lnTo>
                  <a:pt x="4799" y="30000"/>
                </a:lnTo>
                <a:cubicBezTo>
                  <a:pt x="4799" y="43254"/>
                  <a:pt x="29513" y="53999"/>
                  <a:pt x="60000" y="53999"/>
                </a:cubicBezTo>
                <a:cubicBezTo>
                  <a:pt x="90486" y="53999"/>
                  <a:pt x="115200" y="43254"/>
                  <a:pt x="115200" y="29999"/>
                </a:cubicBezTo>
                <a:cubicBezTo>
                  <a:pt x="115200" y="16745"/>
                  <a:pt x="90486" y="5999"/>
                  <a:pt x="60000" y="5999"/>
                </a:cubicBezTo>
                <a:cubicBezTo>
                  <a:pt x="29513" y="5999"/>
                  <a:pt x="4799" y="16745"/>
                  <a:pt x="4799" y="29999"/>
                </a:cubicBezTo>
                <a:close/>
              </a:path>
            </a:pathLst>
          </a:custGeom>
          <a:solidFill>
            <a:schemeClr val="lt1">
              <a:alpha val="40000"/>
            </a:schemeClr>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20" name="Shape 220"/>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i="0" u="none" strike="noStrike" cap="none" smtClean="0">
                <a:solidFill>
                  <a:srgbClr val="C2113A"/>
                </a:solidFill>
                <a:latin typeface="Gill Sans" panose="020B0604020202020204" charset="0"/>
                <a:ea typeface="Cabin"/>
                <a:cs typeface="Cabin"/>
                <a:sym typeface="Cabin"/>
              </a:rPr>
              <a:t>RÔLES D'ÉQUIPE</a:t>
            </a:r>
            <a:endParaRPr lang="fr-FR" sz="1800" b="1" i="0" u="none" strike="noStrike" cap="none" dirty="0">
              <a:solidFill>
                <a:srgbClr val="C2113A"/>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15B3296F-5AFC-48EB-8F38-B5761CEE9C42}" type="slidenum">
              <a:rPr lang="fr-FR" sz="1200" smtClean="0">
                <a:latin typeface="Gill Sans" panose="020B0604020202020204" charset="0"/>
              </a:rPr>
              <a:pPr algn="ctr"/>
              <a:t>13</a:t>
            </a:fld>
            <a:r>
              <a:rPr lang="fr-FR" sz="1200" smtClean="0">
                <a:latin typeface="Gill Sans" panose="020B0604020202020204" charset="0"/>
              </a:rPr>
              <a:t> / 26</a:t>
            </a:r>
            <a:endParaRPr lang="fr-FR" sz="1200">
              <a:latin typeface="Gill Sans" panose="020B0604020202020204" charset="0"/>
            </a:endParaRPr>
          </a:p>
        </p:txBody>
      </p:sp>
      <p:pic>
        <p:nvPicPr>
          <p:cNvPr id="8" name="Picture 2" descr="Molécule© Belbin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80" y="1635224"/>
            <a:ext cx="5372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21"/>
          <p:cNvSpPr txBox="1"/>
          <p:nvPr/>
        </p:nvSpPr>
        <p:spPr>
          <a:xfrm>
            <a:off x="6444208" y="3099543"/>
            <a:ext cx="2204113"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dirty="0" smtClean="0">
                <a:solidFill>
                  <a:srgbClr val="002060"/>
                </a:solidFill>
                <a:latin typeface="Gill Sans" panose="020B0604020202020204" charset="0"/>
                <a:ea typeface="Cabin"/>
                <a:cs typeface="Cabin"/>
                <a:sym typeface="Cabin"/>
              </a:rPr>
              <a:t>Interaction</a:t>
            </a:r>
            <a:endParaRPr lang="fr-FR" sz="2000" b="1" dirty="0">
              <a:solidFill>
                <a:srgbClr val="002060"/>
              </a:solidFill>
              <a:latin typeface="Gill Sans" panose="020B0604020202020204" charset="0"/>
              <a:ea typeface="Cabin"/>
              <a:cs typeface="Cabin"/>
              <a:sym typeface="Cabin"/>
            </a:endParaRPr>
          </a:p>
        </p:txBody>
      </p:sp>
      <p:sp>
        <p:nvSpPr>
          <p:cNvPr id="10" name="Shape 222"/>
          <p:cNvSpPr txBox="1"/>
          <p:nvPr/>
        </p:nvSpPr>
        <p:spPr>
          <a:xfrm>
            <a:off x="1036104" y="3540224"/>
            <a:ext cx="1368152"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i="0" u="none" strike="noStrike" cap="none" dirty="0">
                <a:solidFill>
                  <a:srgbClr val="002060"/>
                </a:solidFill>
                <a:latin typeface="Gill Sans" panose="020B0604020202020204" charset="0"/>
                <a:ea typeface="Cabin"/>
                <a:cs typeface="Cabin"/>
                <a:sym typeface="Cabin"/>
              </a:rPr>
              <a:t>Pens</a:t>
            </a:r>
            <a:r>
              <a:rPr lang="fr-FR" sz="2000" b="1" dirty="0">
                <a:solidFill>
                  <a:srgbClr val="002060"/>
                </a:solidFill>
                <a:latin typeface="Gill Sans" panose="020B0604020202020204" charset="0"/>
                <a:ea typeface="Cabin"/>
                <a:cs typeface="Cabin"/>
                <a:sym typeface="Cabin"/>
              </a:rPr>
              <a:t>ée</a:t>
            </a:r>
          </a:p>
        </p:txBody>
      </p:sp>
      <p:sp>
        <p:nvSpPr>
          <p:cNvPr id="11" name="Shape 223"/>
          <p:cNvSpPr txBox="1"/>
          <p:nvPr/>
        </p:nvSpPr>
        <p:spPr>
          <a:xfrm>
            <a:off x="2987824" y="2333058"/>
            <a:ext cx="2204113"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i="0" u="none" strike="noStrike" cap="none" dirty="0">
                <a:solidFill>
                  <a:srgbClr val="002060"/>
                </a:solidFill>
                <a:latin typeface="Gill Sans" panose="020B0604020202020204" charset="0"/>
                <a:ea typeface="Cabin"/>
                <a:cs typeface="Cabin"/>
                <a:sym typeface="Cabin"/>
              </a:rPr>
              <a:t>Action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i="0" u="none" strike="noStrike" cap="none" smtClean="0">
                <a:solidFill>
                  <a:srgbClr val="C2113A"/>
                </a:solidFill>
                <a:latin typeface="Gill Sans" panose="020B0604020202020204" charset="0"/>
                <a:ea typeface="Cabin"/>
                <a:cs typeface="Cabin"/>
                <a:sym typeface="Cabin"/>
              </a:rPr>
              <a:t>RÔLES D'ÉQUIPE : SOCIAL</a:t>
            </a:r>
            <a:endParaRPr lang="fr-FR" sz="1800" b="1" i="0" u="none" strike="noStrike" cap="none" dirty="0">
              <a:solidFill>
                <a:srgbClr val="C2113A"/>
              </a:solidFill>
              <a:latin typeface="Gill Sans" panose="020B0604020202020204" charset="0"/>
              <a:ea typeface="Cabin"/>
              <a:cs typeface="Cabin"/>
              <a:sym typeface="Cabin"/>
            </a:endParaRPr>
          </a:p>
        </p:txBody>
      </p:sp>
      <p:sp>
        <p:nvSpPr>
          <p:cNvPr id="239" name="Shape 239"/>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0090"/>
              </a:buClr>
              <a:buSzPct val="100000"/>
              <a:buFont typeface="Arial"/>
              <a:buChar char="•"/>
            </a:pPr>
            <a:r>
              <a:rPr lang="fr-FR" sz="2000" dirty="0" smtClean="0">
                <a:solidFill>
                  <a:srgbClr val="17375E"/>
                </a:solidFill>
                <a:latin typeface="Gill Sans" panose="020B0604020202020204" charset="0"/>
                <a:ea typeface="Cabin"/>
                <a:cs typeface="Cabin"/>
                <a:sym typeface="Cabin"/>
              </a:rPr>
              <a:t>Clarifie </a:t>
            </a:r>
            <a:r>
              <a:rPr lang="fr-FR" sz="2000" dirty="0">
                <a:solidFill>
                  <a:srgbClr val="17375E"/>
                </a:solidFill>
                <a:latin typeface="Gill Sans" panose="020B0604020202020204" charset="0"/>
                <a:ea typeface="Cabin"/>
                <a:cs typeface="Cabin"/>
                <a:sym typeface="Cabin"/>
              </a:rPr>
              <a:t>les objectifs, identifie les rôles et rassemble les gens. Mature et confiant, mais peut être considéré comme manipulateur et </a:t>
            </a:r>
            <a:r>
              <a:rPr lang="fr-FR" sz="2000" dirty="0" smtClean="0">
                <a:solidFill>
                  <a:srgbClr val="17375E"/>
                </a:solidFill>
                <a:latin typeface="Gill Sans" panose="020B0604020202020204" charset="0"/>
                <a:ea typeface="Cabin"/>
                <a:cs typeface="Cabin"/>
                <a:sym typeface="Cabin"/>
              </a:rPr>
              <a:t>paresseux</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Relie le projet au monde extérieur en explorant les opportunités et en créant des réseaux. </a:t>
            </a:r>
            <a:r>
              <a:rPr lang="fr-FR" sz="2000" dirty="0" smtClean="0">
                <a:solidFill>
                  <a:srgbClr val="17375E"/>
                </a:solidFill>
                <a:latin typeface="Gill Sans" panose="020B0604020202020204" charset="0"/>
                <a:ea typeface="Cabin"/>
                <a:cs typeface="Cabin"/>
                <a:sym typeface="Cabin"/>
              </a:rPr>
              <a:t>Sociable </a:t>
            </a:r>
            <a:r>
              <a:rPr lang="fr-FR" sz="2000" dirty="0">
                <a:solidFill>
                  <a:srgbClr val="17375E"/>
                </a:solidFill>
                <a:latin typeface="Gill Sans" panose="020B0604020202020204" charset="0"/>
                <a:ea typeface="Cabin"/>
                <a:cs typeface="Cabin"/>
                <a:sym typeface="Cabin"/>
              </a:rPr>
              <a:t>et enthousiaste, mais peut perdre de l'intérêt une fois que l'intérêt initial est </a:t>
            </a:r>
            <a:r>
              <a:rPr lang="fr-FR" sz="2000" dirty="0" smtClean="0">
                <a:solidFill>
                  <a:srgbClr val="17375E"/>
                </a:solidFill>
                <a:latin typeface="Gill Sans" panose="020B0604020202020204" charset="0"/>
                <a:ea typeface="Cabin"/>
                <a:cs typeface="Cabin"/>
                <a:sym typeface="Cabin"/>
              </a:rPr>
              <a:t>passé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Coopératif, perceptif et diplomatique. Écoute et évite </a:t>
            </a:r>
            <a:r>
              <a:rPr lang="fr-FR" sz="2000" dirty="0" smtClean="0">
                <a:solidFill>
                  <a:srgbClr val="17375E"/>
                </a:solidFill>
                <a:latin typeface="Gill Sans" panose="020B0604020202020204" charset="0"/>
                <a:ea typeface="Cabin"/>
                <a:cs typeface="Cabin"/>
                <a:sym typeface="Cabin"/>
              </a:rPr>
              <a:t>les frictions, </a:t>
            </a:r>
            <a:r>
              <a:rPr lang="fr-FR" sz="2000" dirty="0">
                <a:solidFill>
                  <a:srgbClr val="17375E"/>
                </a:solidFill>
                <a:latin typeface="Gill Sans" panose="020B0604020202020204" charset="0"/>
                <a:ea typeface="Cabin"/>
                <a:cs typeface="Cabin"/>
                <a:sym typeface="Cabin"/>
              </a:rPr>
              <a:t>mais peut être indécis et </a:t>
            </a:r>
            <a:r>
              <a:rPr lang="fr-FR" sz="2000" dirty="0" smtClean="0">
                <a:solidFill>
                  <a:srgbClr val="17375E"/>
                </a:solidFill>
                <a:latin typeface="Gill Sans" panose="020B0604020202020204" charset="0"/>
                <a:ea typeface="Cabin"/>
                <a:cs typeface="Cabin"/>
                <a:sym typeface="Cabin"/>
              </a:rPr>
              <a:t>éviter </a:t>
            </a:r>
            <a:r>
              <a:rPr lang="fr-FR" sz="2000" dirty="0">
                <a:solidFill>
                  <a:srgbClr val="17375E"/>
                </a:solidFill>
                <a:latin typeface="Gill Sans" panose="020B0604020202020204" charset="0"/>
                <a:ea typeface="Cabin"/>
                <a:cs typeface="Cabin"/>
                <a:sym typeface="Cabin"/>
              </a:rPr>
              <a:t>la confrontation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B17C6E1-3855-4ECE-BB74-4B3C38416FF2}" type="slidenum">
              <a:rPr lang="fr-FR" sz="1200" smtClean="0">
                <a:latin typeface="Gill Sans" panose="020B0604020202020204" charset="0"/>
              </a:rPr>
              <a:pPr algn="ctr"/>
              <a:t>14</a:t>
            </a:fld>
            <a:r>
              <a:rPr lang="fr-FR" sz="1200" smtClean="0">
                <a:latin typeface="Gill Sans" panose="020B0604020202020204" charset="0"/>
              </a:rPr>
              <a:t> / 26</a:t>
            </a:r>
            <a:endParaRPr lang="fr-FR" sz="1200">
              <a:latin typeface="Gill Sans" panose="020B0604020202020204" charset="0"/>
            </a:endParaRPr>
          </a:p>
        </p:txBody>
      </p:sp>
      <p:sp>
        <p:nvSpPr>
          <p:cNvPr id="14" name="Shape 230"/>
          <p:cNvSpPr/>
          <p:nvPr/>
        </p:nvSpPr>
        <p:spPr>
          <a:xfrm>
            <a:off x="333539" y="3103367"/>
            <a:ext cx="1195009" cy="1025758"/>
          </a:xfrm>
          <a:prstGeom prst="hexagon">
            <a:avLst>
              <a:gd name="adj" fmla="val 25000"/>
              <a:gd name="vf" fmla="val 115470"/>
            </a:avLst>
          </a:prstGeom>
          <a:solidFill>
            <a:srgbClr val="8064A2"/>
          </a:solidFill>
          <a:ln w="25400" cap="flat" cmpd="sng">
            <a:solidFill>
              <a:srgbClr val="8064A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5" name="Shape 231"/>
          <p:cNvSpPr txBox="1"/>
          <p:nvPr/>
        </p:nvSpPr>
        <p:spPr>
          <a:xfrm>
            <a:off x="518603" y="3262220"/>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b="0" i="0" u="none" strike="noStrike" cap="none" dirty="0" smtClean="0">
                <a:solidFill>
                  <a:srgbClr val="FFFFFF"/>
                </a:solidFill>
                <a:latin typeface="Gill Sans" panose="020B0604020202020204" charset="0"/>
                <a:sym typeface="Arial"/>
              </a:rPr>
              <a:t>Promoteur</a:t>
            </a:r>
            <a:endParaRPr lang="fr-FR" b="0" i="0" u="none" strike="noStrike" cap="none" dirty="0">
              <a:solidFill>
                <a:srgbClr val="FFFFFF"/>
              </a:solidFill>
              <a:latin typeface="Gill Sans" panose="020B0604020202020204" charset="0"/>
              <a:sym typeface="Arial"/>
            </a:endParaRPr>
          </a:p>
        </p:txBody>
      </p:sp>
      <p:sp>
        <p:nvSpPr>
          <p:cNvPr id="16" name="Shape 232"/>
          <p:cNvSpPr/>
          <p:nvPr/>
        </p:nvSpPr>
        <p:spPr>
          <a:xfrm>
            <a:off x="1391157" y="2522309"/>
            <a:ext cx="1195009" cy="1025758"/>
          </a:xfrm>
          <a:prstGeom prst="hexagon">
            <a:avLst>
              <a:gd name="adj" fmla="val 25000"/>
              <a:gd name="vf" fmla="val 115470"/>
            </a:avLst>
          </a:prstGeom>
          <a:blipFill rotWithShape="1">
            <a:blip r:embed="rId3">
              <a:alphaModFix/>
            </a:blip>
            <a:stretch>
              <a:fillRect l="-13997" r="-13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7" name="Shape 233"/>
          <p:cNvSpPr/>
          <p:nvPr/>
        </p:nvSpPr>
        <p:spPr>
          <a:xfrm>
            <a:off x="1391158" y="3863555"/>
            <a:ext cx="1195009" cy="1025758"/>
          </a:xfrm>
          <a:prstGeom prst="hexagon">
            <a:avLst>
              <a:gd name="adj" fmla="val 25000"/>
              <a:gd name="vf" fmla="val 115470"/>
            </a:avLst>
          </a:prstGeom>
          <a:solidFill>
            <a:srgbClr val="8064A2"/>
          </a:solidFill>
          <a:ln w="25400" cap="flat" cmpd="sng">
            <a:solidFill>
              <a:srgbClr val="8064A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8" name="Shape 234"/>
          <p:cNvSpPr txBox="1"/>
          <p:nvPr/>
        </p:nvSpPr>
        <p:spPr>
          <a:xfrm>
            <a:off x="1576222" y="4022408"/>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b="0" i="0" u="none" strike="noStrike" cap="none" dirty="0" smtClean="0">
                <a:solidFill>
                  <a:srgbClr val="FFFFFF"/>
                </a:solidFill>
                <a:latin typeface="Gill Sans" panose="020B0604020202020204" charset="0"/>
                <a:sym typeface="Arial"/>
              </a:rPr>
              <a:t>Soutien</a:t>
            </a:r>
            <a:endParaRPr lang="fr-FR" b="0" i="0" u="none" strike="noStrike" cap="none" dirty="0">
              <a:solidFill>
                <a:schemeClr val="lt1"/>
              </a:solidFill>
              <a:latin typeface="Gill Sans" panose="020B0604020202020204" charset="0"/>
              <a:sym typeface="Arial"/>
            </a:endParaRPr>
          </a:p>
        </p:txBody>
      </p:sp>
      <p:sp>
        <p:nvSpPr>
          <p:cNvPr id="19" name="Shape 235"/>
          <p:cNvSpPr/>
          <p:nvPr/>
        </p:nvSpPr>
        <p:spPr>
          <a:xfrm>
            <a:off x="297298" y="4445327"/>
            <a:ext cx="1195009" cy="1025758"/>
          </a:xfrm>
          <a:prstGeom prst="hexagon">
            <a:avLst>
              <a:gd name="adj" fmla="val 25000"/>
              <a:gd name="vf" fmla="val 115470"/>
            </a:avLst>
          </a:prstGeom>
          <a:blipFill rotWithShape="1">
            <a:blip r:embed="rId4">
              <a:alphaModFix/>
            </a:blip>
            <a:stretch>
              <a:fillRect l="-13997" r="-13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20" name="Shape 236"/>
          <p:cNvSpPr/>
          <p:nvPr/>
        </p:nvSpPr>
        <p:spPr>
          <a:xfrm>
            <a:off x="1358829" y="1212806"/>
            <a:ext cx="1195009" cy="1025758"/>
          </a:xfrm>
          <a:prstGeom prst="hexagon">
            <a:avLst>
              <a:gd name="adj" fmla="val 25000"/>
              <a:gd name="vf" fmla="val 115470"/>
            </a:avLst>
          </a:prstGeom>
          <a:solidFill>
            <a:schemeClr val="accent4"/>
          </a:solid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21" name="Shape 237"/>
          <p:cNvSpPr txBox="1"/>
          <p:nvPr/>
        </p:nvSpPr>
        <p:spPr>
          <a:xfrm>
            <a:off x="1543893" y="1371659"/>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b="0" i="0" u="none" strike="noStrike" cap="none" dirty="0" smtClean="0">
                <a:solidFill>
                  <a:schemeClr val="lt1"/>
                </a:solidFill>
                <a:latin typeface="Gill Sans" panose="020B0604020202020204" charset="0"/>
                <a:sym typeface="Arial"/>
              </a:rPr>
              <a:t>Coordinateur</a:t>
            </a:r>
            <a:endParaRPr lang="fr-FR" b="0" i="0" u="none" strike="noStrike" cap="none" dirty="0">
              <a:solidFill>
                <a:schemeClr val="lt1"/>
              </a:solidFill>
              <a:latin typeface="Gill Sans" panose="020B0604020202020204" charset="0"/>
              <a:sym typeface="Arial"/>
            </a:endParaRPr>
          </a:p>
        </p:txBody>
      </p:sp>
      <p:sp>
        <p:nvSpPr>
          <p:cNvPr id="22" name="Shape 238"/>
          <p:cNvSpPr/>
          <p:nvPr/>
        </p:nvSpPr>
        <p:spPr>
          <a:xfrm>
            <a:off x="297298" y="1762834"/>
            <a:ext cx="1195009" cy="1025758"/>
          </a:xfrm>
          <a:prstGeom prst="hexagon">
            <a:avLst>
              <a:gd name="adj" fmla="val 25000"/>
              <a:gd name="vf" fmla="val 115470"/>
            </a:avLst>
          </a:prstGeom>
          <a:blipFill rotWithShape="1">
            <a:blip r:embed="rId5">
              <a:alphaModFix/>
            </a:blip>
            <a:stretch>
              <a:fillRect t="-7998" b="-7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smtClean="0">
                <a:solidFill>
                  <a:srgbClr val="C2113A"/>
                </a:solidFill>
                <a:latin typeface="Gill Sans" panose="020B0604020202020204" charset="0"/>
                <a:ea typeface="Cabin"/>
                <a:cs typeface="Cabin"/>
                <a:sym typeface="Cabin"/>
              </a:rPr>
              <a:t>RÔLES D'ÉQUIPE : PENSÉE</a:t>
            </a:r>
          </a:p>
          <a:p>
            <a:pPr marL="0" marR="0" lvl="0" indent="0" algn="just" rtl="0">
              <a:lnSpc>
                <a:spcPts val="2000"/>
              </a:lnSpc>
              <a:spcBef>
                <a:spcPts val="1200"/>
              </a:spcBef>
              <a:spcAft>
                <a:spcPts val="1200"/>
              </a:spcAft>
              <a:buClr>
                <a:schemeClr val="dk1"/>
              </a:buClr>
              <a:buFont typeface="Arial"/>
              <a:buNone/>
            </a:pPr>
            <a:endParaRPr sz="1800" b="1" i="0" u="none" strike="noStrike" cap="none" dirty="0">
              <a:solidFill>
                <a:srgbClr val="C2113A"/>
              </a:solidFill>
              <a:latin typeface="Gill Sans" panose="020B0604020202020204" charset="0"/>
              <a:ea typeface="Cabin"/>
              <a:cs typeface="Cabin"/>
              <a:sym typeface="Cabin"/>
            </a:endParaRPr>
          </a:p>
        </p:txBody>
      </p:sp>
      <p:sp>
        <p:nvSpPr>
          <p:cNvPr id="246" name="Shape 246"/>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0090"/>
              </a:buClr>
              <a:buSzPct val="100000"/>
              <a:buFont typeface="Arial"/>
              <a:buChar char="•"/>
            </a:pPr>
            <a:r>
              <a:rPr lang="fr-FR" sz="2000" dirty="0" smtClean="0">
                <a:solidFill>
                  <a:srgbClr val="17375E"/>
                </a:solidFill>
                <a:latin typeface="Gill Sans" panose="020B0604020202020204" charset="0"/>
                <a:ea typeface="Cabin"/>
                <a:cs typeface="Cabin"/>
                <a:sym typeface="Cabin"/>
              </a:rPr>
              <a:t>Sérieux</a:t>
            </a:r>
            <a:r>
              <a:rPr lang="fr-FR" sz="2000" dirty="0">
                <a:solidFill>
                  <a:srgbClr val="17375E"/>
                </a:solidFill>
                <a:latin typeface="Gill Sans" panose="020B0604020202020204" charset="0"/>
                <a:ea typeface="Cabin"/>
                <a:cs typeface="Cabin"/>
                <a:sym typeface="Cabin"/>
              </a:rPr>
              <a:t>, stratégique et exigeant. </a:t>
            </a:r>
            <a:r>
              <a:rPr lang="fr-FR" sz="2000" dirty="0" smtClean="0">
                <a:solidFill>
                  <a:srgbClr val="17375E"/>
                </a:solidFill>
                <a:latin typeface="Gill Sans" panose="020B0604020202020204" charset="0"/>
                <a:ea typeface="Cabin"/>
                <a:cs typeface="Cabin"/>
                <a:sym typeface="Cabin"/>
              </a:rPr>
              <a:t>Juge </a:t>
            </a:r>
            <a:r>
              <a:rPr lang="fr-FR" sz="2000" dirty="0">
                <a:solidFill>
                  <a:srgbClr val="17375E"/>
                </a:solidFill>
                <a:latin typeface="Gill Sans" panose="020B0604020202020204" charset="0"/>
                <a:ea typeface="Cabin"/>
                <a:cs typeface="Cabin"/>
                <a:sym typeface="Cabin"/>
              </a:rPr>
              <a:t>objectif des options et de la qualité. </a:t>
            </a:r>
            <a:r>
              <a:rPr lang="fr-FR" sz="2000" dirty="0" smtClean="0">
                <a:solidFill>
                  <a:srgbClr val="17375E"/>
                </a:solidFill>
                <a:latin typeface="Gill Sans" panose="020B0604020202020204" charset="0"/>
                <a:ea typeface="Cabin"/>
                <a:cs typeface="Cabin"/>
                <a:sym typeface="Cabin"/>
              </a:rPr>
              <a:t>A parfois de la difficulté à inspirer les </a:t>
            </a:r>
            <a:r>
              <a:rPr lang="fr-FR" sz="2000" dirty="0">
                <a:solidFill>
                  <a:srgbClr val="17375E"/>
                </a:solidFill>
                <a:latin typeface="Gill Sans" panose="020B0604020202020204" charset="0"/>
                <a:ea typeface="Cabin"/>
                <a:cs typeface="Cabin"/>
                <a:sym typeface="Cabin"/>
              </a:rPr>
              <a:t>autres et peut être très </a:t>
            </a:r>
            <a:r>
              <a:rPr lang="fr-FR" sz="2000" dirty="0" smtClean="0">
                <a:solidFill>
                  <a:srgbClr val="17375E"/>
                </a:solidFill>
                <a:latin typeface="Gill Sans" panose="020B0604020202020204" charset="0"/>
                <a:ea typeface="Cabin"/>
                <a:cs typeface="Cabin"/>
                <a:sym typeface="Cabin"/>
              </a:rPr>
              <a:t>critique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Créatif, imaginatif et génère de nouvelles idées. Peut </a:t>
            </a:r>
            <a:r>
              <a:rPr lang="fr-FR" sz="2000" dirty="0" smtClean="0">
                <a:solidFill>
                  <a:srgbClr val="17375E"/>
                </a:solidFill>
                <a:latin typeface="Gill Sans" panose="020B0604020202020204" charset="0"/>
                <a:ea typeface="Cabin"/>
                <a:cs typeface="Cabin"/>
                <a:sym typeface="Cabin"/>
              </a:rPr>
              <a:t>ignorer des détails importants et </a:t>
            </a:r>
            <a:r>
              <a:rPr lang="fr-FR" sz="2000" dirty="0">
                <a:solidFill>
                  <a:srgbClr val="17375E"/>
                </a:solidFill>
                <a:latin typeface="Gill Sans" panose="020B0604020202020204" charset="0"/>
                <a:ea typeface="Cabin"/>
                <a:cs typeface="Cabin"/>
                <a:sym typeface="Cabin"/>
              </a:rPr>
              <a:t>parfois ne </a:t>
            </a:r>
            <a:r>
              <a:rPr lang="fr-FR" sz="2000" dirty="0" smtClean="0">
                <a:solidFill>
                  <a:srgbClr val="17375E"/>
                </a:solidFill>
                <a:latin typeface="Gill Sans" panose="020B0604020202020204" charset="0"/>
                <a:ea typeface="Cabin"/>
                <a:cs typeface="Cabin"/>
                <a:sym typeface="Cabin"/>
              </a:rPr>
              <a:t>pas faire </a:t>
            </a:r>
            <a:r>
              <a:rPr lang="fr-FR" sz="2000" dirty="0">
                <a:solidFill>
                  <a:srgbClr val="17375E"/>
                </a:solidFill>
                <a:latin typeface="Gill Sans" panose="020B0604020202020204" charset="0"/>
                <a:ea typeface="Cabin"/>
                <a:cs typeface="Cabin"/>
                <a:sym typeface="Cabin"/>
              </a:rPr>
              <a:t>suivre </a:t>
            </a:r>
            <a:r>
              <a:rPr lang="fr-FR" sz="2000" dirty="0" smtClean="0">
                <a:solidFill>
                  <a:srgbClr val="17375E"/>
                </a:solidFill>
                <a:latin typeface="Gill Sans" panose="020B0604020202020204" charset="0"/>
                <a:ea typeface="Cabin"/>
                <a:cs typeface="Cabin"/>
                <a:sym typeface="Cabin"/>
              </a:rPr>
              <a:t>ses </a:t>
            </a:r>
            <a:r>
              <a:rPr lang="fr-FR" sz="2000" dirty="0">
                <a:solidFill>
                  <a:srgbClr val="17375E"/>
                </a:solidFill>
                <a:latin typeface="Gill Sans" panose="020B0604020202020204" charset="0"/>
                <a:ea typeface="Cabin"/>
                <a:cs typeface="Cabin"/>
                <a:sym typeface="Cabin"/>
              </a:rPr>
              <a:t>idées </a:t>
            </a:r>
            <a:r>
              <a:rPr lang="fr-FR" sz="2000" dirty="0" smtClean="0">
                <a:solidFill>
                  <a:srgbClr val="17375E"/>
                </a:solidFill>
                <a:latin typeface="Gill Sans" panose="020B0604020202020204" charset="0"/>
                <a:ea typeface="Cabin"/>
                <a:cs typeface="Cabin"/>
                <a:sym typeface="Cabin"/>
              </a:rPr>
              <a:t>par l'action</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Fournit des connaissances et des compétences spécialisées, mais peut parfois se concentrer trop sur les aspects techniques et </a:t>
            </a:r>
            <a:r>
              <a:rPr lang="fr-FR" sz="2000" dirty="0" smtClean="0">
                <a:solidFill>
                  <a:srgbClr val="17375E"/>
                </a:solidFill>
                <a:latin typeface="Gill Sans" panose="020B0604020202020204" charset="0"/>
                <a:ea typeface="Cabin"/>
                <a:cs typeface="Cabin"/>
                <a:sym typeface="Cabin"/>
              </a:rPr>
              <a:t>peut </a:t>
            </a:r>
            <a:r>
              <a:rPr lang="fr-FR" sz="2000" dirty="0">
                <a:solidFill>
                  <a:srgbClr val="17375E"/>
                </a:solidFill>
                <a:latin typeface="Gill Sans" panose="020B0604020202020204" charset="0"/>
                <a:ea typeface="Cabin"/>
                <a:cs typeface="Cabin"/>
                <a:sym typeface="Cabin"/>
              </a:rPr>
              <a:t>être réticent à contribuer au-delà de sa spécialité</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B12D5B61-FAC2-4943-AE0A-66F30B30824D}" type="slidenum">
              <a:rPr lang="fr-FR" sz="1200" smtClean="0">
                <a:latin typeface="Gill Sans" panose="020B0604020202020204" charset="0"/>
              </a:rPr>
              <a:pPr algn="ctr"/>
              <a:t>15</a:t>
            </a:fld>
            <a:r>
              <a:rPr lang="fr-FR" sz="1200" smtClean="0">
                <a:latin typeface="Gill Sans" panose="020B0604020202020204" charset="0"/>
              </a:rPr>
              <a:t> / 26</a:t>
            </a:r>
            <a:endParaRPr lang="fr-FR" sz="1200">
              <a:latin typeface="Gill Sans" panose="020B0604020202020204" charset="0"/>
            </a:endParaRPr>
          </a:p>
        </p:txBody>
      </p:sp>
      <p:sp>
        <p:nvSpPr>
          <p:cNvPr id="14" name="Shape 247"/>
          <p:cNvSpPr/>
          <p:nvPr/>
        </p:nvSpPr>
        <p:spPr>
          <a:xfrm>
            <a:off x="197799" y="3096233"/>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5" name="Shape 248"/>
          <p:cNvSpPr txBox="1"/>
          <p:nvPr/>
        </p:nvSpPr>
        <p:spPr>
          <a:xfrm>
            <a:off x="382863" y="3255086"/>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300" b="0" i="0" u="none" strike="noStrike" cap="none" dirty="0" smtClean="0">
                <a:solidFill>
                  <a:schemeClr val="lt1"/>
                </a:solidFill>
                <a:latin typeface="Gill Sans" panose="020B0604020202020204" charset="0"/>
                <a:sym typeface="Arial"/>
              </a:rPr>
              <a:t>Concepteur</a:t>
            </a:r>
            <a:endParaRPr lang="fr-FR" sz="1300" b="0" i="0" u="none" strike="noStrike" cap="none" dirty="0">
              <a:solidFill>
                <a:schemeClr val="lt1"/>
              </a:solidFill>
              <a:latin typeface="Gill Sans" panose="020B0604020202020204" charset="0"/>
              <a:sym typeface="Arial"/>
            </a:endParaRPr>
          </a:p>
        </p:txBody>
      </p:sp>
      <p:sp>
        <p:nvSpPr>
          <p:cNvPr id="16" name="Shape 249"/>
          <p:cNvSpPr/>
          <p:nvPr/>
        </p:nvSpPr>
        <p:spPr>
          <a:xfrm>
            <a:off x="1260619" y="2484804"/>
            <a:ext cx="1195009" cy="1025758"/>
          </a:xfrm>
          <a:prstGeom prst="hexagon">
            <a:avLst>
              <a:gd name="adj" fmla="val 25000"/>
              <a:gd name="vf" fmla="val 115470"/>
            </a:avLst>
          </a:prstGeom>
          <a:blipFill rotWithShape="1">
            <a:blip r:embed="rId3">
              <a:alphaModFix/>
            </a:blip>
            <a:stretch>
              <a:fillRect l="-14999" r="-14997"/>
            </a:stretch>
          </a:blip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7" name="Shape 250"/>
          <p:cNvSpPr/>
          <p:nvPr/>
        </p:nvSpPr>
        <p:spPr>
          <a:xfrm>
            <a:off x="1230690" y="1091917"/>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8" name="Shape 251"/>
          <p:cNvSpPr txBox="1"/>
          <p:nvPr/>
        </p:nvSpPr>
        <p:spPr>
          <a:xfrm>
            <a:off x="1415754" y="1250770"/>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300" b="0" i="0" u="none" strike="noStrike" cap="none" dirty="0" smtClean="0">
                <a:solidFill>
                  <a:srgbClr val="FFFFFF"/>
                </a:solidFill>
                <a:latin typeface="Gill Sans" panose="020B0604020202020204" charset="0"/>
                <a:sym typeface="Arial"/>
              </a:rPr>
              <a:t>Priseur</a:t>
            </a:r>
            <a:endParaRPr lang="fr-FR" sz="1300" b="0" i="0" u="none" strike="noStrike" cap="none" dirty="0">
              <a:solidFill>
                <a:srgbClr val="FFFFFF"/>
              </a:solidFill>
              <a:latin typeface="Gill Sans" panose="020B0604020202020204" charset="0"/>
              <a:sym typeface="Arial"/>
            </a:endParaRPr>
          </a:p>
        </p:txBody>
      </p:sp>
      <p:sp>
        <p:nvSpPr>
          <p:cNvPr id="19" name="Shape 252"/>
          <p:cNvSpPr/>
          <p:nvPr/>
        </p:nvSpPr>
        <p:spPr>
          <a:xfrm>
            <a:off x="193458" y="1723105"/>
            <a:ext cx="1195009" cy="1025758"/>
          </a:xfrm>
          <a:prstGeom prst="hexagon">
            <a:avLst>
              <a:gd name="adj" fmla="val 25000"/>
              <a:gd name="vf" fmla="val 115470"/>
            </a:avLst>
          </a:prstGeom>
          <a:blipFill rotWithShape="1">
            <a:blip r:embed="rId4">
              <a:alphaModFix/>
            </a:blip>
            <a:stretch>
              <a:fillRect l="-13997" r="-13999"/>
            </a:stretch>
          </a:blipFill>
          <a:ln w="25400"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20" name="Shape 253"/>
          <p:cNvSpPr/>
          <p:nvPr/>
        </p:nvSpPr>
        <p:spPr>
          <a:xfrm>
            <a:off x="1260619" y="3851184"/>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21" name="Shape 254"/>
          <p:cNvSpPr txBox="1"/>
          <p:nvPr/>
        </p:nvSpPr>
        <p:spPr>
          <a:xfrm>
            <a:off x="1445683" y="4010037"/>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300" b="0" i="0" u="none" strike="noStrike" cap="none" dirty="0" smtClean="0">
                <a:solidFill>
                  <a:srgbClr val="FFFFFF"/>
                </a:solidFill>
                <a:latin typeface="Gill Sans" panose="020B0604020202020204" charset="0"/>
                <a:sym typeface="Arial"/>
              </a:rPr>
              <a:t>Expert</a:t>
            </a:r>
            <a:endParaRPr lang="fr-FR" sz="1300" b="0" i="0" u="none" strike="noStrike" cap="none" dirty="0">
              <a:solidFill>
                <a:srgbClr val="FFFFFF"/>
              </a:solidFill>
              <a:latin typeface="Gill Sans" panose="020B0604020202020204" charset="0"/>
              <a:sym typeface="Arial"/>
            </a:endParaRPr>
          </a:p>
        </p:txBody>
      </p:sp>
      <p:sp>
        <p:nvSpPr>
          <p:cNvPr id="22" name="Shape 255"/>
          <p:cNvSpPr/>
          <p:nvPr/>
        </p:nvSpPr>
        <p:spPr>
          <a:xfrm>
            <a:off x="184245" y="4430162"/>
            <a:ext cx="1195009" cy="1025758"/>
          </a:xfrm>
          <a:prstGeom prst="hexagon">
            <a:avLst>
              <a:gd name="adj" fmla="val 25000"/>
              <a:gd name="vf" fmla="val 115470"/>
            </a:avLst>
          </a:prstGeom>
          <a:blipFill rotWithShape="1">
            <a:blip r:embed="rId5">
              <a:alphaModFix/>
            </a:blip>
            <a:stretch>
              <a:fillRect t="-37997" b="-37997"/>
            </a:stretch>
          </a:blipFill>
          <a:ln w="25400"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smtClean="0">
                <a:solidFill>
                  <a:srgbClr val="C2113A"/>
                </a:solidFill>
                <a:latin typeface="Gill Sans" panose="020B0604020202020204" charset="0"/>
                <a:ea typeface="Cabin"/>
                <a:cs typeface="Cabin"/>
                <a:sym typeface="Cabin"/>
              </a:rPr>
              <a:t>RÔLES D'ÉQUIPE : ACTION</a:t>
            </a:r>
          </a:p>
          <a:p>
            <a:pPr marL="0" marR="0" lvl="0" indent="0" algn="just" rtl="0">
              <a:lnSpc>
                <a:spcPts val="2000"/>
              </a:lnSpc>
              <a:spcBef>
                <a:spcPts val="1200"/>
              </a:spcBef>
              <a:spcAft>
                <a:spcPts val="1200"/>
              </a:spcAft>
              <a:buClr>
                <a:schemeClr val="dk1"/>
              </a:buClr>
              <a:buFont typeface="Arial"/>
              <a:buNone/>
            </a:pPr>
            <a:endParaRPr sz="1800" b="1" i="0" u="none" strike="noStrike" cap="none" dirty="0">
              <a:solidFill>
                <a:srgbClr val="C2113A"/>
              </a:solidFill>
              <a:latin typeface="Gill Sans" panose="020B0604020202020204" charset="0"/>
              <a:ea typeface="Cabin"/>
              <a:cs typeface="Cabin"/>
              <a:sym typeface="Cabin"/>
            </a:endParaRPr>
          </a:p>
        </p:txBody>
      </p:sp>
      <p:sp>
        <p:nvSpPr>
          <p:cNvPr id="262" name="Shape 262"/>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Fiable, efficace et pratique. On peut compter sur lui </a:t>
            </a:r>
            <a:r>
              <a:rPr lang="fr-FR" sz="2000" dirty="0" smtClean="0">
                <a:solidFill>
                  <a:srgbClr val="17375E"/>
                </a:solidFill>
                <a:latin typeface="Gill Sans" panose="020B0604020202020204" charset="0"/>
                <a:ea typeface="Cabin"/>
                <a:cs typeface="Cabin"/>
                <a:sym typeface="Cabin"/>
              </a:rPr>
              <a:t>pour </a:t>
            </a:r>
            <a:r>
              <a:rPr lang="fr-FR" sz="2000" dirty="0">
                <a:solidFill>
                  <a:srgbClr val="17375E"/>
                </a:solidFill>
                <a:latin typeface="Gill Sans" panose="020B0604020202020204" charset="0"/>
                <a:ea typeface="Cabin"/>
                <a:cs typeface="Cabin"/>
                <a:sym typeface="Cabin"/>
              </a:rPr>
              <a:t>l'organisation du travail et la réalisation d'une tâche, mais peut parfois être un peu inflexible et </a:t>
            </a:r>
            <a:r>
              <a:rPr lang="fr-FR" sz="2000" dirty="0" smtClean="0">
                <a:solidFill>
                  <a:srgbClr val="17375E"/>
                </a:solidFill>
                <a:latin typeface="Gill Sans" panose="020B0604020202020204" charset="0"/>
                <a:ea typeface="Cabin"/>
                <a:cs typeface="Cabin"/>
                <a:sym typeface="Cabin"/>
              </a:rPr>
              <a:t>résister </a:t>
            </a:r>
            <a:r>
              <a:rPr lang="fr-FR" sz="2000" dirty="0">
                <a:solidFill>
                  <a:srgbClr val="17375E"/>
                </a:solidFill>
                <a:latin typeface="Gill Sans" panose="020B0604020202020204" charset="0"/>
                <a:ea typeface="Cabin"/>
                <a:cs typeface="Cabin"/>
                <a:sym typeface="Cabin"/>
              </a:rPr>
              <a:t>à de nouvelles </a:t>
            </a:r>
            <a:r>
              <a:rPr lang="fr-FR" sz="2000" dirty="0" smtClean="0">
                <a:solidFill>
                  <a:srgbClr val="17375E"/>
                </a:solidFill>
                <a:latin typeface="Gill Sans" panose="020B0604020202020204" charset="0"/>
                <a:ea typeface="Cabin"/>
                <a:cs typeface="Cabin"/>
                <a:sym typeface="Cabin"/>
              </a:rPr>
              <a:t>idées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Consciencieux et </a:t>
            </a:r>
            <a:r>
              <a:rPr lang="fr-FR" sz="2000" dirty="0">
                <a:solidFill>
                  <a:srgbClr val="17375E"/>
                </a:solidFill>
                <a:latin typeface="Gill Sans" panose="020B0604020202020204" charset="0"/>
                <a:ea typeface="Cabin"/>
                <a:cs typeface="Cabin"/>
                <a:sym typeface="Cabin"/>
              </a:rPr>
              <a:t>perfectionniste. </a:t>
            </a:r>
            <a:r>
              <a:rPr lang="fr-FR" sz="2000" dirty="0" smtClean="0">
                <a:solidFill>
                  <a:srgbClr val="17375E"/>
                </a:solidFill>
                <a:latin typeface="Gill Sans" panose="020B0604020202020204" charset="0"/>
                <a:ea typeface="Cabin"/>
                <a:cs typeface="Cabin"/>
                <a:sym typeface="Cabin"/>
              </a:rPr>
              <a:t>Trouve les erreurs et finalise le travail, </a:t>
            </a:r>
            <a:r>
              <a:rPr lang="fr-FR" sz="2000" dirty="0">
                <a:solidFill>
                  <a:srgbClr val="17375E"/>
                </a:solidFill>
                <a:latin typeface="Gill Sans" panose="020B0604020202020204" charset="0"/>
                <a:ea typeface="Cabin"/>
                <a:cs typeface="Cabin"/>
                <a:sym typeface="Cabin"/>
              </a:rPr>
              <a:t>mais peut être réticent à </a:t>
            </a:r>
            <a:r>
              <a:rPr lang="fr-FR" sz="2000" dirty="0" smtClean="0">
                <a:solidFill>
                  <a:srgbClr val="17375E"/>
                </a:solidFill>
                <a:latin typeface="Gill Sans" panose="020B0604020202020204" charset="0"/>
                <a:ea typeface="Cabin"/>
                <a:cs typeface="Cabin"/>
                <a:sym typeface="Cabin"/>
              </a:rPr>
              <a:t>déléguer</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Courageux, dynamique et </a:t>
            </a:r>
            <a:r>
              <a:rPr lang="fr-FR" sz="2000" dirty="0" smtClean="0">
                <a:solidFill>
                  <a:srgbClr val="17375E"/>
                </a:solidFill>
                <a:latin typeface="Gill Sans" panose="020B0604020202020204" charset="0"/>
                <a:ea typeface="Cabin"/>
                <a:cs typeface="Cabin"/>
                <a:sym typeface="Cabin"/>
              </a:rPr>
              <a:t>excelle sous </a:t>
            </a:r>
            <a:r>
              <a:rPr lang="fr-FR" sz="2000" dirty="0">
                <a:solidFill>
                  <a:srgbClr val="17375E"/>
                </a:solidFill>
                <a:latin typeface="Gill Sans" panose="020B0604020202020204" charset="0"/>
                <a:ea typeface="Cabin"/>
                <a:cs typeface="Cabin"/>
                <a:sym typeface="Cabin"/>
              </a:rPr>
              <a:t>pression. Dirige l'équipe pour réussir, mais peut parfois </a:t>
            </a:r>
            <a:r>
              <a:rPr lang="fr-FR" sz="2000" dirty="0" smtClean="0">
                <a:solidFill>
                  <a:srgbClr val="17375E"/>
                </a:solidFill>
                <a:latin typeface="Gill Sans" panose="020B0604020202020204" charset="0"/>
                <a:ea typeface="Cabin"/>
                <a:cs typeface="Cabin"/>
                <a:sym typeface="Cabin"/>
              </a:rPr>
              <a:t>entrer en conflit </a:t>
            </a:r>
            <a:r>
              <a:rPr lang="fr-FR" sz="2000" dirty="0">
                <a:solidFill>
                  <a:srgbClr val="17375E"/>
                </a:solidFill>
                <a:latin typeface="Gill Sans" panose="020B0604020202020204" charset="0"/>
                <a:ea typeface="Cabin"/>
                <a:cs typeface="Cabin"/>
                <a:sym typeface="Cabin"/>
              </a:rPr>
              <a:t>avec d'autres personnes et offenser les sentiments des gens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A1D437B-B86A-4037-85CC-FB7092897EAB}" type="slidenum">
              <a:rPr lang="fr-FR" sz="1200" smtClean="0">
                <a:latin typeface="Gill Sans" panose="020B0604020202020204" charset="0"/>
              </a:rPr>
              <a:pPr algn="ctr"/>
              <a:t>16</a:t>
            </a:fld>
            <a:r>
              <a:rPr lang="fr-FR" sz="1200" smtClean="0">
                <a:latin typeface="Gill Sans" panose="020B0604020202020204" charset="0"/>
              </a:rPr>
              <a:t> / 26</a:t>
            </a:r>
            <a:endParaRPr lang="fr-FR" sz="1200">
              <a:latin typeface="Gill Sans" panose="020B0604020202020204" charset="0"/>
            </a:endParaRPr>
          </a:p>
        </p:txBody>
      </p:sp>
      <p:sp>
        <p:nvSpPr>
          <p:cNvPr id="14" name="Shape 263"/>
          <p:cNvSpPr/>
          <p:nvPr/>
        </p:nvSpPr>
        <p:spPr>
          <a:xfrm>
            <a:off x="1464070" y="3561881"/>
            <a:ext cx="1195009" cy="1025758"/>
          </a:xfrm>
          <a:prstGeom prst="hexagon">
            <a:avLst>
              <a:gd name="adj" fmla="val 25000"/>
              <a:gd name="vf" fmla="val 115470"/>
            </a:avLst>
          </a:prstGeom>
          <a:solidFill>
            <a:srgbClr val="C0504D"/>
          </a:solidFill>
          <a:ln w="25400" cap="flat" cmpd="sng">
            <a:solidFill>
              <a:srgbClr val="C0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5" name="Shape 264"/>
          <p:cNvSpPr txBox="1"/>
          <p:nvPr/>
        </p:nvSpPr>
        <p:spPr>
          <a:xfrm>
            <a:off x="1649134" y="3720734"/>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200" b="0" i="0" u="none" strike="noStrike" cap="none" dirty="0" smtClean="0">
                <a:solidFill>
                  <a:srgbClr val="FFFFFF"/>
                </a:solidFill>
                <a:latin typeface="Gill Sans" panose="020B0604020202020204" charset="0"/>
                <a:sym typeface="Arial"/>
              </a:rPr>
              <a:t>Propulseur</a:t>
            </a:r>
            <a:endParaRPr lang="fr-FR" sz="1200" b="0" i="0" u="none" strike="noStrike" cap="none" dirty="0">
              <a:solidFill>
                <a:srgbClr val="FFFFFF"/>
              </a:solidFill>
              <a:latin typeface="Gill Sans" panose="020B0604020202020204" charset="0"/>
              <a:sym typeface="Arial"/>
            </a:endParaRPr>
          </a:p>
        </p:txBody>
      </p:sp>
      <p:sp>
        <p:nvSpPr>
          <p:cNvPr id="16" name="Shape 265"/>
          <p:cNvSpPr/>
          <p:nvPr/>
        </p:nvSpPr>
        <p:spPr>
          <a:xfrm>
            <a:off x="368104" y="4163965"/>
            <a:ext cx="1195009" cy="1025758"/>
          </a:xfrm>
          <a:prstGeom prst="hexagon">
            <a:avLst>
              <a:gd name="adj" fmla="val 25000"/>
              <a:gd name="vf" fmla="val 115470"/>
            </a:avLst>
          </a:prstGeom>
          <a:blipFill rotWithShape="1">
            <a:blip r:embed="rId3">
              <a:alphaModFix/>
            </a:blip>
            <a:stretch>
              <a:fillRect l="-13997" r="-13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7" name="Shape 266"/>
          <p:cNvSpPr/>
          <p:nvPr/>
        </p:nvSpPr>
        <p:spPr>
          <a:xfrm>
            <a:off x="1466233" y="1003989"/>
            <a:ext cx="1195009" cy="1025758"/>
          </a:xfrm>
          <a:prstGeom prst="hexagon">
            <a:avLst>
              <a:gd name="adj" fmla="val 25000"/>
              <a:gd name="vf" fmla="val 115470"/>
            </a:avLst>
          </a:prstGeom>
          <a:solidFill>
            <a:schemeClr val="accent2"/>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8" name="Shape 267"/>
          <p:cNvSpPr txBox="1"/>
          <p:nvPr/>
        </p:nvSpPr>
        <p:spPr>
          <a:xfrm>
            <a:off x="1545831" y="1162842"/>
            <a:ext cx="1009945"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200" b="0" i="0" u="none" strike="noStrike" cap="none" dirty="0" smtClean="0">
                <a:solidFill>
                  <a:schemeClr val="lt1"/>
                </a:solidFill>
                <a:latin typeface="Gill Sans" panose="020B0604020202020204" charset="0"/>
                <a:sym typeface="Arial"/>
              </a:rPr>
              <a:t>Organisateur</a:t>
            </a:r>
            <a:endParaRPr lang="fr-FR" sz="1200" b="0" i="0" u="none" strike="noStrike" cap="none" dirty="0">
              <a:solidFill>
                <a:schemeClr val="lt1"/>
              </a:solidFill>
              <a:latin typeface="Gill Sans" panose="020B0604020202020204" charset="0"/>
              <a:sym typeface="Arial"/>
            </a:endParaRPr>
          </a:p>
        </p:txBody>
      </p:sp>
      <p:sp>
        <p:nvSpPr>
          <p:cNvPr id="19" name="Shape 268"/>
          <p:cNvSpPr/>
          <p:nvPr/>
        </p:nvSpPr>
        <p:spPr>
          <a:xfrm>
            <a:off x="359408" y="1606073"/>
            <a:ext cx="1195009" cy="1025758"/>
          </a:xfrm>
          <a:prstGeom prst="hexagon">
            <a:avLst>
              <a:gd name="adj" fmla="val 25000"/>
              <a:gd name="vf" fmla="val 115470"/>
            </a:avLst>
          </a:prstGeom>
          <a:blipFill rotWithShape="1">
            <a:blip r:embed="rId4">
              <a:alphaModFix/>
            </a:blip>
            <a:stretch>
              <a:fillRect t="-6998" b="-6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20" name="Shape 269"/>
          <p:cNvSpPr/>
          <p:nvPr/>
        </p:nvSpPr>
        <p:spPr>
          <a:xfrm>
            <a:off x="368104" y="2941101"/>
            <a:ext cx="1195009" cy="1025758"/>
          </a:xfrm>
          <a:prstGeom prst="hexagon">
            <a:avLst>
              <a:gd name="adj" fmla="val 25000"/>
              <a:gd name="vf" fmla="val 115470"/>
            </a:avLst>
          </a:prstGeom>
          <a:solidFill>
            <a:srgbClr val="C0504D"/>
          </a:solidFill>
          <a:ln w="25400" cap="flat" cmpd="sng">
            <a:solidFill>
              <a:srgbClr val="C0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21" name="Shape 270"/>
          <p:cNvSpPr txBox="1"/>
          <p:nvPr/>
        </p:nvSpPr>
        <p:spPr>
          <a:xfrm>
            <a:off x="465710" y="3099954"/>
            <a:ext cx="1009946"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200" b="0" i="0" u="none" strike="noStrike" cap="none" dirty="0" err="1" smtClean="0">
                <a:solidFill>
                  <a:srgbClr val="FFFFFF"/>
                </a:solidFill>
                <a:latin typeface="Gill Sans" panose="020B0604020202020204" charset="0"/>
                <a:sym typeface="Arial"/>
              </a:rPr>
              <a:t>Perfectionneur</a:t>
            </a:r>
            <a:endParaRPr lang="fr-FR" sz="1200" b="0" i="0" u="none" strike="noStrike" cap="none" dirty="0">
              <a:solidFill>
                <a:srgbClr val="FFFFFF"/>
              </a:solidFill>
              <a:latin typeface="Gill Sans" panose="020B0604020202020204" charset="0"/>
              <a:sym typeface="Arial"/>
            </a:endParaRPr>
          </a:p>
        </p:txBody>
      </p:sp>
      <p:sp>
        <p:nvSpPr>
          <p:cNvPr id="22" name="Shape 271"/>
          <p:cNvSpPr/>
          <p:nvPr/>
        </p:nvSpPr>
        <p:spPr>
          <a:xfrm>
            <a:off x="1444635" y="2280745"/>
            <a:ext cx="1195009" cy="1025758"/>
          </a:xfrm>
          <a:prstGeom prst="hexagon">
            <a:avLst>
              <a:gd name="adj" fmla="val 25000"/>
              <a:gd name="vf" fmla="val 115470"/>
            </a:avLst>
          </a:prstGeom>
          <a:blipFill rotWithShape="1">
            <a:blip r:embed="rId5">
              <a:alphaModFix/>
            </a:blip>
            <a:stretch>
              <a:fillRect l="-13997" r="-13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dirty="0">
                <a:solidFill>
                  <a:srgbClr val="17375E"/>
                </a:solidFill>
                <a:latin typeface="Gill Sans" panose="020B0604020202020204" charset="0"/>
                <a:ea typeface="Cabin"/>
                <a:cs typeface="Cabin"/>
                <a:sym typeface="Cabin"/>
              </a:rPr>
              <a:t>Examinez les caractéristiques des différents rôles et identifiez ceux qui </a:t>
            </a:r>
            <a:r>
              <a:rPr lang="fr-FR" sz="2000" dirty="0" smtClean="0">
                <a:solidFill>
                  <a:srgbClr val="17375E"/>
                </a:solidFill>
                <a:latin typeface="Gill Sans" panose="020B0604020202020204" charset="0"/>
                <a:ea typeface="Cabin"/>
                <a:cs typeface="Cabin"/>
                <a:sym typeface="Cabin"/>
              </a:rPr>
              <a:t>vous représentent </a:t>
            </a:r>
            <a:r>
              <a:rPr lang="fr-FR" sz="2000" dirty="0">
                <a:solidFill>
                  <a:srgbClr val="17375E"/>
                </a:solidFill>
                <a:latin typeface="Gill Sans" panose="020B0604020202020204" charset="0"/>
                <a:ea typeface="Cabin"/>
                <a:cs typeface="Cabin"/>
                <a:sym typeface="Cabin"/>
              </a:rPr>
              <a:t>le mieux (vous pouvez </a:t>
            </a:r>
            <a:r>
              <a:rPr lang="fr-FR" sz="2000" dirty="0" smtClean="0">
                <a:solidFill>
                  <a:srgbClr val="17375E"/>
                </a:solidFill>
                <a:latin typeface="Gill Sans" panose="020B0604020202020204" charset="0"/>
                <a:ea typeface="Cabin"/>
                <a:cs typeface="Cabin"/>
                <a:sym typeface="Cabin"/>
              </a:rPr>
              <a:t>en choisir </a:t>
            </a:r>
            <a:r>
              <a:rPr lang="fr-FR" sz="2000" dirty="0">
                <a:solidFill>
                  <a:srgbClr val="17375E"/>
                </a:solidFill>
                <a:latin typeface="Gill Sans" panose="020B0604020202020204" charset="0"/>
                <a:ea typeface="Cabin"/>
                <a:cs typeface="Cabin"/>
                <a:sym typeface="Cabin"/>
              </a:rPr>
              <a:t>jusqu'à trois)</a:t>
            </a:r>
          </a:p>
          <a:p>
            <a:pPr marL="0" marR="0" lvl="0" indent="0" algn="just" rtl="0">
              <a:lnSpc>
                <a:spcPts val="2000"/>
              </a:lnSpc>
              <a:spcBef>
                <a:spcPts val="1200"/>
              </a:spcBef>
              <a:spcAft>
                <a:spcPts val="1200"/>
              </a:spcAft>
              <a:buClr>
                <a:srgbClr val="002060"/>
              </a:buClr>
              <a:buSzPct val="100000"/>
              <a:buNone/>
            </a:pPr>
            <a:r>
              <a:rPr lang="fr-FR" sz="2000" dirty="0" smtClean="0">
                <a:solidFill>
                  <a:srgbClr val="17375E"/>
                </a:solidFill>
                <a:latin typeface="Gill Sans" panose="020B0604020202020204" charset="0"/>
                <a:ea typeface="Cabin"/>
                <a:cs typeface="Cabin"/>
                <a:sym typeface="Cabin"/>
              </a:rPr>
              <a:t>Dans </a:t>
            </a:r>
            <a:r>
              <a:rPr lang="fr-FR" sz="2000" dirty="0">
                <a:solidFill>
                  <a:srgbClr val="17375E"/>
                </a:solidFill>
                <a:latin typeface="Gill Sans" panose="020B0604020202020204" charset="0"/>
                <a:ea typeface="Cabin"/>
                <a:cs typeface="Cabin"/>
                <a:sym typeface="Cabin"/>
              </a:rPr>
              <a:t>vos groupes, passez en revue les rôles couverts</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Y </a:t>
            </a:r>
            <a:r>
              <a:rPr lang="fr-FR" sz="2000" dirty="0" err="1">
                <a:solidFill>
                  <a:srgbClr val="17375E"/>
                </a:solidFill>
                <a:latin typeface="Gill Sans" panose="020B0604020202020204" charset="0"/>
                <a:ea typeface="Cabin"/>
                <a:cs typeface="Cabin"/>
                <a:sym typeface="Cabin"/>
              </a:rPr>
              <a:t>a-t-il</a:t>
            </a:r>
            <a:r>
              <a:rPr lang="fr-FR" sz="2000" dirty="0">
                <a:solidFill>
                  <a:srgbClr val="17375E"/>
                </a:solidFill>
                <a:latin typeface="Gill Sans" panose="020B0604020202020204" charset="0"/>
                <a:ea typeface="Cabin"/>
                <a:cs typeface="Cabin"/>
                <a:sym typeface="Cabin"/>
              </a:rPr>
              <a:t> des rôles manquants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Êtes-vous dominé par un ou deux rôles en particulier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Quelles seraient les forces et les faiblesses de votre équipe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Où les conflits peuvent-ils survenir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Comment peut-on faire face à la diversité ?</a:t>
            </a:r>
            <a:endParaRPr sz="2000" dirty="0">
              <a:solidFill>
                <a:srgbClr val="17375E"/>
              </a:solidFill>
              <a:latin typeface="Gill Sans" panose="020B0604020202020204" charset="0"/>
              <a:ea typeface="Cabin"/>
              <a:cs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sym typeface="Arial"/>
            </a:endParaRPr>
          </a:p>
        </p:txBody>
      </p:sp>
      <p:sp>
        <p:nvSpPr>
          <p:cNvPr id="278" name="Shape 278"/>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SE CONNAITRE - QUELS SONT VOS RÔLES PRÉFÉRÉS ?</a:t>
            </a:r>
            <a:endParaRPr lang="fr-FR" sz="1800" b="1" dirty="0">
              <a:solidFill>
                <a:srgbClr val="C2113A"/>
              </a:solidFill>
              <a:latin typeface="Gill Sans" panose="020B0604020202020204" charset="0"/>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10403C4-7373-49F6-ABEC-A64CBF459AC2}" type="slidenum">
              <a:rPr lang="fr-FR" sz="1200" smtClean="0">
                <a:latin typeface="Gill Sans" panose="020B0604020202020204" charset="0"/>
              </a:rPr>
              <a:pPr algn="ctr"/>
              <a:t>17</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Une bonne équipe trouve des solutions qui s’appuient sur les </a:t>
            </a:r>
            <a:r>
              <a:rPr lang="fr-FR" sz="2000" b="1" dirty="0">
                <a:solidFill>
                  <a:srgbClr val="17375E"/>
                </a:solidFill>
                <a:latin typeface="Gill Sans" panose="020B0604020202020204" charset="0"/>
                <a:ea typeface="Cabin"/>
                <a:cs typeface="Cabin"/>
                <a:sym typeface="Cabin"/>
              </a:rPr>
              <a:t>différentes perspectives et points forts des individus </a:t>
            </a:r>
            <a:r>
              <a:rPr lang="fr-FR" sz="2000" dirty="0">
                <a:solidFill>
                  <a:srgbClr val="17375E"/>
                </a:solidFill>
                <a:latin typeface="Gill Sans" panose="020B0604020202020204" charset="0"/>
                <a:ea typeface="Cabin"/>
                <a:cs typeface="Cabin"/>
                <a:sym typeface="Cabin"/>
              </a:rPr>
              <a:t>qui </a:t>
            </a:r>
            <a:r>
              <a:rPr lang="fr-FR" sz="2000">
                <a:solidFill>
                  <a:srgbClr val="17375E"/>
                </a:solidFill>
                <a:latin typeface="Gill Sans" panose="020B0604020202020204" charset="0"/>
                <a:ea typeface="Cabin"/>
                <a:cs typeface="Cabin"/>
                <a:sym typeface="Cabin"/>
              </a:rPr>
              <a:t>la </a:t>
            </a:r>
            <a:r>
              <a:rPr lang="fr-FR" sz="2000" smtClean="0">
                <a:solidFill>
                  <a:srgbClr val="17375E"/>
                </a:solidFill>
                <a:latin typeface="Gill Sans" panose="020B0604020202020204" charset="0"/>
                <a:ea typeface="Cabin"/>
                <a:cs typeface="Cabin"/>
                <a:sym typeface="Cabin"/>
              </a:rPr>
              <a:t>composent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Reconnaître la force dans </a:t>
            </a:r>
            <a:r>
              <a:rPr lang="fr-FR" sz="2000" b="1">
                <a:solidFill>
                  <a:srgbClr val="17375E"/>
                </a:solidFill>
                <a:latin typeface="Gill Sans" panose="020B0604020202020204" charset="0"/>
                <a:ea typeface="Cabin"/>
                <a:cs typeface="Cabin"/>
                <a:sym typeface="Cabin"/>
              </a:rPr>
              <a:t>la </a:t>
            </a:r>
            <a:r>
              <a:rPr lang="fr-FR" sz="2000" b="1" smtClean="0">
                <a:solidFill>
                  <a:srgbClr val="17375E"/>
                </a:solidFill>
                <a:latin typeface="Gill Sans" panose="020B0604020202020204" charset="0"/>
                <a:ea typeface="Cabin"/>
                <a:cs typeface="Cabin"/>
                <a:sym typeface="Cabin"/>
              </a:rPr>
              <a:t>diversité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Chaque membre de l’équipe se voit confier un </a:t>
            </a:r>
            <a:r>
              <a:rPr lang="fr-FR" sz="2000" b="1" dirty="0">
                <a:solidFill>
                  <a:srgbClr val="17375E"/>
                </a:solidFill>
                <a:latin typeface="Gill Sans" panose="020B0604020202020204" charset="0"/>
                <a:ea typeface="Cabin"/>
                <a:cs typeface="Cabin"/>
                <a:sym typeface="Cabin"/>
              </a:rPr>
              <a:t>rôle</a:t>
            </a:r>
            <a:r>
              <a:rPr lang="fr-FR" sz="2000" dirty="0">
                <a:solidFill>
                  <a:srgbClr val="17375E"/>
                </a:solidFill>
                <a:latin typeface="Gill Sans" panose="020B0604020202020204" charset="0"/>
                <a:ea typeface="Cabin"/>
                <a:cs typeface="Cabin"/>
                <a:sym typeface="Cabin"/>
              </a:rPr>
              <a:t> qui repose sur son niveau d’expertise et sa mission au sein </a:t>
            </a:r>
            <a:r>
              <a:rPr lang="fr-FR" sz="2000">
                <a:solidFill>
                  <a:srgbClr val="17375E"/>
                </a:solidFill>
                <a:latin typeface="Gill Sans" panose="020B0604020202020204" charset="0"/>
                <a:ea typeface="Cabin"/>
                <a:cs typeface="Cabin"/>
                <a:sym typeface="Cabin"/>
              </a:rPr>
              <a:t>du </a:t>
            </a:r>
            <a:r>
              <a:rPr lang="fr-FR" sz="2000" smtClean="0">
                <a:solidFill>
                  <a:srgbClr val="17375E"/>
                </a:solidFill>
                <a:latin typeface="Gill Sans" panose="020B0604020202020204" charset="0"/>
                <a:ea typeface="Cabin"/>
                <a:cs typeface="Cabin"/>
                <a:sym typeface="Cabin"/>
              </a:rPr>
              <a:t>groupe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Soyez honnête </a:t>
            </a:r>
            <a:r>
              <a:rPr lang="fr-FR" sz="2000" dirty="0">
                <a:solidFill>
                  <a:srgbClr val="17375E"/>
                </a:solidFill>
                <a:latin typeface="Gill Sans" panose="020B0604020202020204" charset="0"/>
                <a:ea typeface="Cabin"/>
                <a:cs typeface="Cabin"/>
                <a:sym typeface="Cabin"/>
              </a:rPr>
              <a:t>sur les forces et les faiblesses </a:t>
            </a:r>
            <a:r>
              <a:rPr lang="fr-FR" sz="2000" dirty="0" smtClean="0">
                <a:solidFill>
                  <a:srgbClr val="17375E"/>
                </a:solidFill>
                <a:latin typeface="Gill Sans" panose="020B0604020202020204" charset="0"/>
                <a:ea typeface="Cabin"/>
                <a:cs typeface="Cabin"/>
                <a:sym typeface="Cabin"/>
              </a:rPr>
              <a:t>de </a:t>
            </a:r>
            <a:r>
              <a:rPr lang="fr-FR" sz="2000" dirty="0">
                <a:solidFill>
                  <a:srgbClr val="17375E"/>
                </a:solidFill>
                <a:latin typeface="Gill Sans" panose="020B0604020202020204" charset="0"/>
                <a:ea typeface="Cabin"/>
                <a:cs typeface="Cabin"/>
                <a:sym typeface="Cabin"/>
              </a:rPr>
              <a:t>vos </a:t>
            </a:r>
            <a:r>
              <a:rPr lang="fr-FR" sz="2000">
                <a:solidFill>
                  <a:srgbClr val="17375E"/>
                </a:solidFill>
                <a:latin typeface="Gill Sans" panose="020B0604020202020204" charset="0"/>
                <a:ea typeface="Cabin"/>
                <a:cs typeface="Cabin"/>
                <a:sym typeface="Cabin"/>
              </a:rPr>
              <a:t>propres </a:t>
            </a:r>
            <a:r>
              <a:rPr lang="fr-FR" sz="2000" smtClean="0">
                <a:solidFill>
                  <a:srgbClr val="17375E"/>
                </a:solidFill>
                <a:latin typeface="Gill Sans" panose="020B0604020202020204" charset="0"/>
                <a:ea typeface="Cabin"/>
                <a:cs typeface="Cabin"/>
                <a:sym typeface="Cabin"/>
              </a:rPr>
              <a:t>préférences</a:t>
            </a:r>
            <a:endParaRPr sz="2000"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sym typeface="Arial"/>
            </a:endParaRPr>
          </a:p>
        </p:txBody>
      </p:sp>
      <p:sp>
        <p:nvSpPr>
          <p:cNvPr id="286" name="Shape 28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RÔLES D'ÉQUIPE</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C0C4C65-2375-4026-9959-5D23DE05AF11}" type="slidenum">
              <a:rPr lang="fr-FR" sz="1200" smtClean="0">
                <a:latin typeface="Gill Sans" panose="020B0604020202020204" charset="0"/>
              </a:rPr>
              <a:pPr algn="ctr"/>
              <a:t>18</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2"/>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chemeClr val="dk1"/>
              </a:buClr>
              <a:buSzPct val="100000"/>
              <a:buFont typeface="Arial"/>
              <a:buNone/>
            </a:pP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a:solidFill>
                <a:srgbClr val="17375E"/>
              </a:solidFill>
              <a:latin typeface="Gill Sans" panose="020B0604020202020204" charset="0"/>
              <a:sym typeface="Arial"/>
            </a:endParaRPr>
          </a:p>
        </p:txBody>
      </p:sp>
      <p:sp>
        <p:nvSpPr>
          <p:cNvPr id="294" name="Shape 294"/>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COMMUNICATION ORALE ET ÉCOUTE ACTIVE</a:t>
            </a:r>
          </a:p>
        </p:txBody>
      </p:sp>
      <p:sp>
        <p:nvSpPr>
          <p:cNvPr id="295" name="Shape 295"/>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R="0" lvl="0" algn="just" rtl="0">
              <a:lnSpc>
                <a:spcPts val="2000"/>
              </a:lnSpc>
              <a:spcBef>
                <a:spcPts val="1200"/>
              </a:spcBef>
              <a:spcAft>
                <a:spcPts val="1200"/>
              </a:spcAft>
              <a:buClr>
                <a:srgbClr val="002060"/>
              </a:buClr>
              <a:buSzPct val="100000"/>
            </a:pPr>
            <a:r>
              <a:rPr lang="fr-FR" sz="2000" dirty="0">
                <a:solidFill>
                  <a:srgbClr val="17375E"/>
                </a:solidFill>
                <a:latin typeface="Gill Sans" panose="020B0604020202020204" charset="0"/>
                <a:ea typeface="Cabin"/>
                <a:cs typeface="Cabin"/>
                <a:sym typeface="Cabin"/>
              </a:rPr>
              <a:t>En travaillant en paires, l'un de vous recevra une feuille de papier avec des formes, l'autre recevra une feuille de papier </a:t>
            </a:r>
            <a:r>
              <a:rPr lang="fr-FR" sz="2000" dirty="0" smtClean="0">
                <a:solidFill>
                  <a:srgbClr val="17375E"/>
                </a:solidFill>
                <a:latin typeface="Gill Sans" panose="020B0604020202020204" charset="0"/>
                <a:ea typeface="Cabin"/>
                <a:cs typeface="Cabin"/>
                <a:sym typeface="Cabin"/>
              </a:rPr>
              <a:t>vierge</a:t>
            </a:r>
            <a:endParaRPr sz="2000" dirty="0">
              <a:solidFill>
                <a:srgbClr val="17375E"/>
              </a:solidFill>
              <a:latin typeface="Gill Sans" panose="020B0604020202020204" charset="0"/>
              <a:ea typeface="Cabin"/>
              <a:cs typeface="Cabin"/>
              <a:sym typeface="Cabin"/>
            </a:endParaRPr>
          </a:p>
          <a:p>
            <a:pPr marR="0" lvl="0" algn="just" rtl="0">
              <a:lnSpc>
                <a:spcPts val="2000"/>
              </a:lnSpc>
              <a:spcBef>
                <a:spcPts val="1200"/>
              </a:spcBef>
              <a:spcAft>
                <a:spcPts val="1200"/>
              </a:spcAft>
              <a:buClr>
                <a:srgbClr val="002060"/>
              </a:buClr>
              <a:buSzPct val="100000"/>
            </a:pPr>
            <a:r>
              <a:rPr lang="fr-FR" sz="2000" dirty="0">
                <a:solidFill>
                  <a:srgbClr val="17375E"/>
                </a:solidFill>
                <a:latin typeface="Gill Sans" panose="020B0604020202020204" charset="0"/>
                <a:ea typeface="Cabin"/>
                <a:cs typeface="Cabin"/>
                <a:sym typeface="Cabin"/>
              </a:rPr>
              <a:t>La personne avec la feuille vierge doit dessiner les formes</a:t>
            </a:r>
            <a:r>
              <a:rPr lang="fr-FR" sz="2000" dirty="0" smtClean="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Mais</a:t>
            </a:r>
            <a:r>
              <a:rPr lang="fr-FR" sz="2000" dirty="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n'êtes pas autorisé à leur montrer les formes !</a:t>
            </a: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ne pouvez pas leur dire quelles sont les formes !</a:t>
            </a: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devez simplement fournir des instructions.</a:t>
            </a: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ea typeface="Cabin"/>
              <a:cs typeface="Cabin"/>
              <a:sym typeface="Cabin"/>
            </a:endParaRPr>
          </a:p>
        </p:txBody>
      </p:sp>
      <p:pic>
        <p:nvPicPr>
          <p:cNvPr id="296" name="Shape 296"/>
          <p:cNvPicPr preferRelativeResize="0"/>
          <p:nvPr/>
        </p:nvPicPr>
        <p:blipFill rotWithShape="1">
          <a:blip r:embed="rId3">
            <a:alphaModFix/>
          </a:blip>
          <a:srcRect t="4744" b="7184"/>
          <a:stretch/>
        </p:blipFill>
        <p:spPr>
          <a:xfrm>
            <a:off x="0" y="3964245"/>
            <a:ext cx="9144000" cy="212905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89ADD3AE-12B7-4F25-82A4-3DF942D1ED74}" type="slidenum">
              <a:rPr lang="fr-FR" sz="1200" smtClean="0">
                <a:latin typeface="Gill Sans" panose="020B0604020202020204" charset="0"/>
              </a:rPr>
              <a:pPr algn="ctr"/>
              <a:t>19</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311150" y="958850"/>
            <a:ext cx="2616200" cy="720725"/>
          </a:xfrm>
          <a:prstGeom prst="roundRect">
            <a:avLst>
              <a:gd name="adj" fmla="val 16667"/>
            </a:avLst>
          </a:prstGeom>
          <a:solidFill>
            <a:srgbClr val="C0504D"/>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a:solidFill>
                  <a:srgbClr val="FFFFFF"/>
                </a:solidFill>
                <a:latin typeface="Gill Sans" panose="020B0604020202020204" charset="0"/>
                <a:sym typeface="Arial"/>
              </a:rPr>
              <a:t>ENGAGEMENT</a:t>
            </a:r>
          </a:p>
        </p:txBody>
      </p:sp>
      <p:sp>
        <p:nvSpPr>
          <p:cNvPr id="71" name="Shape 71"/>
          <p:cNvSpPr/>
          <p:nvPr/>
        </p:nvSpPr>
        <p:spPr>
          <a:xfrm>
            <a:off x="311150" y="1987550"/>
            <a:ext cx="2616200" cy="720725"/>
          </a:xfrm>
          <a:prstGeom prst="roundRect">
            <a:avLst>
              <a:gd name="adj" fmla="val 16667"/>
            </a:avLst>
          </a:prstGeom>
          <a:solidFill>
            <a:srgbClr val="833E9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RESPECT</a:t>
            </a:r>
          </a:p>
        </p:txBody>
      </p:sp>
      <p:sp>
        <p:nvSpPr>
          <p:cNvPr id="72" name="Shape 72"/>
          <p:cNvSpPr/>
          <p:nvPr/>
        </p:nvSpPr>
        <p:spPr>
          <a:xfrm>
            <a:off x="311150" y="3016250"/>
            <a:ext cx="2616200" cy="720725"/>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COMMUNICATION POSITIVE</a:t>
            </a:r>
          </a:p>
        </p:txBody>
      </p:sp>
      <p:sp>
        <p:nvSpPr>
          <p:cNvPr id="73" name="Shape 73"/>
          <p:cNvSpPr/>
          <p:nvPr/>
        </p:nvSpPr>
        <p:spPr>
          <a:xfrm>
            <a:off x="311150" y="4044950"/>
            <a:ext cx="2616200" cy="720725"/>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smtClean="0">
                <a:solidFill>
                  <a:srgbClr val="FFFFFF"/>
                </a:solidFill>
                <a:latin typeface="Gill Sans" panose="020B0604020202020204" charset="0"/>
                <a:sym typeface="Arial"/>
              </a:rPr>
              <a:t>PROFESSIONNALISME</a:t>
            </a:r>
            <a:endParaRPr lang="fr-FR" sz="1800" b="0" i="0" u="none" strike="noStrike" cap="none" dirty="0">
              <a:solidFill>
                <a:srgbClr val="FFFFFF"/>
              </a:solidFill>
              <a:latin typeface="Gill Sans" panose="020B0604020202020204" charset="0"/>
              <a:sym typeface="Arial"/>
            </a:endParaRPr>
          </a:p>
        </p:txBody>
      </p:sp>
      <p:sp>
        <p:nvSpPr>
          <p:cNvPr id="74" name="Shape 74"/>
          <p:cNvSpPr/>
          <p:nvPr/>
        </p:nvSpPr>
        <p:spPr>
          <a:xfrm>
            <a:off x="3233738" y="958850"/>
            <a:ext cx="5489575" cy="720725"/>
          </a:xfrm>
          <a:prstGeom prst="roundRect">
            <a:avLst>
              <a:gd name="adj" fmla="val 16667"/>
            </a:avLst>
          </a:prstGeom>
          <a:noFill/>
          <a:ln w="9525" cap="flat" cmpd="sng">
            <a:solidFill>
              <a:srgbClr val="C0504D"/>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sym typeface="Arial"/>
              </a:rPr>
              <a:t>S’engager activement dans toutes les activités et discussions </a:t>
            </a:r>
          </a:p>
        </p:txBody>
      </p:sp>
      <p:sp>
        <p:nvSpPr>
          <p:cNvPr id="75" name="Shape 75"/>
          <p:cNvSpPr/>
          <p:nvPr/>
        </p:nvSpPr>
        <p:spPr>
          <a:xfrm>
            <a:off x="3248025" y="1989138"/>
            <a:ext cx="5487988" cy="720725"/>
          </a:xfrm>
          <a:prstGeom prst="roundRect">
            <a:avLst>
              <a:gd name="adj" fmla="val 16667"/>
            </a:avLst>
          </a:prstGeom>
          <a:noFill/>
          <a:ln w="9525" cap="flat" cmpd="sng">
            <a:solidFill>
              <a:srgbClr val="833E90"/>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Se respecter soi-même et respecter les autres</a:t>
            </a:r>
            <a:r>
              <a:rPr lang="fr-FR" sz="1800" b="0" i="0" u="none" strike="noStrike" cap="none" smtClean="0">
                <a:solidFill>
                  <a:srgbClr val="002A6C"/>
                </a:solidFill>
                <a:latin typeface="Gill Sans" panose="020B0604020202020204" charset="0"/>
                <a:sym typeface="Arial"/>
              </a:rPr>
              <a:t>.</a:t>
            </a:r>
            <a:endParaRPr lang="fr-FR" sz="1800" b="0" i="0" u="none" strike="noStrike" cap="none">
              <a:solidFill>
                <a:srgbClr val="002A6C"/>
              </a:solidFill>
              <a:latin typeface="Gill Sans" panose="020B0604020202020204" charset="0"/>
              <a:sym typeface="Arial"/>
            </a:endParaRP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Etre attentif aux feedbacks des autres</a:t>
            </a:r>
          </a:p>
        </p:txBody>
      </p:sp>
      <p:sp>
        <p:nvSpPr>
          <p:cNvPr id="76" name="Shape 76"/>
          <p:cNvSpPr/>
          <p:nvPr/>
        </p:nvSpPr>
        <p:spPr>
          <a:xfrm>
            <a:off x="3248025" y="3016250"/>
            <a:ext cx="5487988" cy="720725"/>
          </a:xfrm>
          <a:prstGeom prst="roundRect">
            <a:avLst>
              <a:gd name="adj" fmla="val 16667"/>
            </a:avLst>
          </a:prstGeom>
          <a:noFill/>
          <a:ln w="9525" cap="flat" cmpd="sng">
            <a:solidFill>
              <a:srgbClr val="1DB8D1"/>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smtClean="0">
                <a:solidFill>
                  <a:srgbClr val="002A6C"/>
                </a:solidFill>
                <a:latin typeface="Gill Sans" panose="020B0604020202020204" charset="0"/>
                <a:sym typeface="Arial"/>
              </a:rPr>
              <a:t>Ecouter les autres et éviter les jugements de valeurs.</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smtClean="0">
                <a:solidFill>
                  <a:srgbClr val="002A6C"/>
                </a:solidFill>
                <a:latin typeface="Gill Sans" panose="020B0604020202020204" charset="0"/>
                <a:sym typeface="Arial"/>
              </a:rPr>
              <a:t>Participer et prendre la parole..</a:t>
            </a:r>
            <a:endParaRPr lang="fr-FR" sz="1800" b="0" i="0" u="none" strike="noStrike" cap="none">
              <a:solidFill>
                <a:srgbClr val="002A6C"/>
              </a:solidFill>
              <a:latin typeface="Gill Sans" panose="020B0604020202020204" charset="0"/>
              <a:sym typeface="Arial"/>
            </a:endParaRPr>
          </a:p>
        </p:txBody>
      </p:sp>
      <p:sp>
        <p:nvSpPr>
          <p:cNvPr id="77" name="Shape 77"/>
          <p:cNvSpPr/>
          <p:nvPr/>
        </p:nvSpPr>
        <p:spPr>
          <a:xfrm>
            <a:off x="3248025" y="4044950"/>
            <a:ext cx="5487988" cy="720725"/>
          </a:xfrm>
          <a:prstGeom prst="roundRect">
            <a:avLst>
              <a:gd name="adj" fmla="val 16667"/>
            </a:avLst>
          </a:prstGeom>
          <a:noFill/>
          <a:ln w="9525" cap="flat" cmpd="sng">
            <a:solidFill>
              <a:srgbClr val="FC8A0E"/>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Se comporter comme si vous étiez au </a:t>
            </a:r>
            <a:r>
              <a:rPr lang="fr-FR" sz="1800" b="0" i="0" u="none" strike="noStrike" cap="none">
                <a:solidFill>
                  <a:srgbClr val="002A6C"/>
                </a:solidFill>
                <a:latin typeface="Gill Sans" panose="020B0604020202020204" charset="0"/>
                <a:sym typeface="Arial"/>
              </a:rPr>
              <a:t>travail</a:t>
            </a:r>
            <a:r>
              <a:rPr lang="fr-FR" sz="1800" b="0" i="0" u="none" strike="noStrike" cap="none" smtClean="0">
                <a:solidFill>
                  <a:srgbClr val="002A6C"/>
                </a:solidFill>
                <a:latin typeface="Gill Sans" panose="020B0604020202020204" charset="0"/>
                <a:sym typeface="Arial"/>
              </a:rPr>
              <a:t>.</a:t>
            </a:r>
            <a:endParaRPr lang="fr-FR" sz="1800" b="0" i="0" u="none" strike="noStrike" cap="none" dirty="0">
              <a:solidFill>
                <a:srgbClr val="002A6C"/>
              </a:solidFill>
              <a:latin typeface="Gill Sans" panose="020B0604020202020204" charset="0"/>
              <a:sym typeface="Arial"/>
            </a:endParaRP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Etre à l’heure et éteindre votre téléphone portable.</a:t>
            </a:r>
          </a:p>
        </p:txBody>
      </p:sp>
      <p:sp>
        <p:nvSpPr>
          <p:cNvPr id="78" name="Shape 78"/>
          <p:cNvSpPr txBox="1"/>
          <p:nvPr/>
        </p:nvSpPr>
        <p:spPr>
          <a:xfrm>
            <a:off x="304800" y="266513"/>
            <a:ext cx="8534400" cy="692337"/>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C2113A"/>
              </a:buClr>
              <a:buSzPct val="25000"/>
              <a:buFont typeface="Arial"/>
              <a:buNone/>
            </a:pPr>
            <a:r>
              <a:rPr lang="fr-FR" sz="1800" b="1" i="0" u="none" strike="noStrike" cap="none" dirty="0" smtClean="0">
                <a:solidFill>
                  <a:srgbClr val="C2113A"/>
                </a:solidFill>
                <a:latin typeface="Gill Sans" panose="020B0604020202020204" charset="0"/>
                <a:sym typeface="Arial"/>
              </a:rPr>
              <a:t>RÈGLES DE FONCTIONNEMENT PENDANT LA FORMATION</a:t>
            </a:r>
            <a:endParaRPr lang="fr-FR" sz="1800" b="1" i="0" u="none" strike="noStrike" cap="none" dirty="0">
              <a:solidFill>
                <a:srgbClr val="C2113A"/>
              </a:solidFill>
              <a:latin typeface="Gill Sans" panose="020B0604020202020204" charset="0"/>
              <a:sym typeface="Arial"/>
            </a:endParaRPr>
          </a:p>
        </p:txBody>
      </p:sp>
      <p:sp>
        <p:nvSpPr>
          <p:cNvPr id="79" name="Shape 79"/>
          <p:cNvSpPr/>
          <p:nvPr/>
        </p:nvSpPr>
        <p:spPr>
          <a:xfrm>
            <a:off x="323850" y="5100638"/>
            <a:ext cx="2616200" cy="719137"/>
          </a:xfrm>
          <a:prstGeom prst="roundRect">
            <a:avLst>
              <a:gd name="adj" fmla="val 16667"/>
            </a:avLst>
          </a:prstGeom>
          <a:solidFill>
            <a:srgbClr val="C0504D"/>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APPRENTISSAGE</a:t>
            </a:r>
          </a:p>
        </p:txBody>
      </p:sp>
      <p:sp>
        <p:nvSpPr>
          <p:cNvPr id="80" name="Shape 80"/>
          <p:cNvSpPr/>
          <p:nvPr/>
        </p:nvSpPr>
        <p:spPr>
          <a:xfrm>
            <a:off x="3246438" y="5100638"/>
            <a:ext cx="5489575" cy="719137"/>
          </a:xfrm>
          <a:prstGeom prst="roundRect">
            <a:avLst>
              <a:gd name="adj" fmla="val 16667"/>
            </a:avLst>
          </a:prstGeom>
          <a:noFill/>
          <a:ln w="9525" cap="flat" cmpd="sng">
            <a:solidFill>
              <a:srgbClr val="C0504D"/>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sym typeface="Arial"/>
              </a:rPr>
              <a:t>Apprendre et poser des questions pour clarifier votre compréhension.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26AEA7F8-E9FA-4212-8C50-FE5268238976}" type="slidenum">
              <a:rPr lang="fr-FR" sz="1200" smtClean="0">
                <a:latin typeface="Gill Sans" panose="020B0604020202020204" charset="0"/>
              </a:rPr>
              <a:pPr algn="ctr"/>
              <a:t>2</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Une fois que vous avez fini, </a:t>
            </a:r>
            <a:r>
              <a:rPr lang="fr-FR" sz="2000" dirty="0" smtClean="0">
                <a:solidFill>
                  <a:srgbClr val="17375E"/>
                </a:solidFill>
                <a:latin typeface="Gill Sans" panose="020B0604020202020204" charset="0"/>
                <a:ea typeface="Cabin"/>
                <a:cs typeface="Cabin"/>
                <a:sym typeface="Cabin"/>
              </a:rPr>
              <a:t>comparez </a:t>
            </a:r>
            <a:r>
              <a:rPr lang="fr-FR" sz="2000" dirty="0">
                <a:solidFill>
                  <a:srgbClr val="17375E"/>
                </a:solidFill>
                <a:latin typeface="Gill Sans" panose="020B0604020202020204" charset="0"/>
                <a:ea typeface="Cabin"/>
                <a:cs typeface="Cabin"/>
                <a:sym typeface="Cabin"/>
              </a:rPr>
              <a:t>la forme originale avec le dessin, et </a:t>
            </a:r>
            <a:r>
              <a:rPr lang="fr-FR" sz="2000" dirty="0" smtClean="0">
                <a:solidFill>
                  <a:srgbClr val="17375E"/>
                </a:solidFill>
                <a:latin typeface="Gill Sans" panose="020B0604020202020204" charset="0"/>
                <a:ea typeface="Cabin"/>
                <a:cs typeface="Cabin"/>
                <a:sym typeface="Cabin"/>
              </a:rPr>
              <a:t>répondez aux </a:t>
            </a:r>
            <a:r>
              <a:rPr lang="fr-FR" sz="2000" smtClean="0">
                <a:solidFill>
                  <a:srgbClr val="17375E"/>
                </a:solidFill>
                <a:latin typeface="Gill Sans" panose="020B0604020202020204" charset="0"/>
                <a:ea typeface="Cabin"/>
                <a:cs typeface="Cabin"/>
                <a:sym typeface="Cabin"/>
              </a:rPr>
              <a:t>questions suivantes :</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la première personne </a:t>
            </a:r>
            <a:r>
              <a:rPr lang="fr-FR" sz="2000" dirty="0" smtClean="0">
                <a:solidFill>
                  <a:srgbClr val="17375E"/>
                </a:solidFill>
                <a:latin typeface="Gill Sans" panose="020B0604020202020204" charset="0"/>
                <a:ea typeface="Cabin"/>
                <a:cs typeface="Cabin"/>
                <a:sym typeface="Cabin"/>
              </a:rPr>
              <a:t>a-t-elle </a:t>
            </a:r>
            <a:r>
              <a:rPr lang="fr-FR" sz="2000" dirty="0">
                <a:solidFill>
                  <a:srgbClr val="17375E"/>
                </a:solidFill>
                <a:latin typeface="Gill Sans" panose="020B0604020202020204" charset="0"/>
                <a:ea typeface="Cabin"/>
                <a:cs typeface="Cabin"/>
                <a:sym typeface="Cabin"/>
              </a:rPr>
              <a:t>décrit la forme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la deuxième personne </a:t>
            </a:r>
            <a:r>
              <a:rPr lang="fr-FR" sz="2000" dirty="0" smtClean="0">
                <a:solidFill>
                  <a:srgbClr val="17375E"/>
                </a:solidFill>
                <a:latin typeface="Gill Sans" panose="020B0604020202020204" charset="0"/>
                <a:ea typeface="Cabin"/>
                <a:cs typeface="Cabin"/>
                <a:sym typeface="Cabin"/>
              </a:rPr>
              <a:t>a-t-elle </a:t>
            </a:r>
            <a:r>
              <a:rPr lang="fr-FR" sz="2000" dirty="0">
                <a:solidFill>
                  <a:srgbClr val="17375E"/>
                </a:solidFill>
                <a:latin typeface="Gill Sans" panose="020B0604020202020204" charset="0"/>
                <a:ea typeface="Cabin"/>
                <a:cs typeface="Cabin"/>
                <a:sym typeface="Cabin"/>
              </a:rPr>
              <a:t>interprété les instructions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Y </a:t>
            </a:r>
            <a:r>
              <a:rPr lang="fr-FR" sz="2000" dirty="0" err="1" smtClean="0">
                <a:solidFill>
                  <a:srgbClr val="17375E"/>
                </a:solidFill>
                <a:latin typeface="Gill Sans" panose="020B0604020202020204" charset="0"/>
                <a:ea typeface="Cabin"/>
                <a:cs typeface="Cabin"/>
                <a:sym typeface="Cabin"/>
              </a:rPr>
              <a:t>a-t-il</a:t>
            </a:r>
            <a:r>
              <a:rPr lang="fr-FR" sz="2000" dirty="0" smtClean="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eu des problèmes entre les deux parties ; envoi et réception </a:t>
            </a:r>
            <a:r>
              <a:rPr lang="fr-FR" sz="2000" dirty="0" smtClean="0">
                <a:solidFill>
                  <a:srgbClr val="17375E"/>
                </a:solidFill>
                <a:latin typeface="Gill Sans" panose="020B0604020202020204" charset="0"/>
                <a:ea typeface="Cabin"/>
                <a:cs typeface="Cabin"/>
                <a:sym typeface="Cabin"/>
              </a:rPr>
              <a:t>du </a:t>
            </a:r>
            <a:r>
              <a:rPr lang="fr-FR" sz="2000" dirty="0">
                <a:solidFill>
                  <a:srgbClr val="17375E"/>
                </a:solidFill>
                <a:latin typeface="Gill Sans" panose="020B0604020202020204" charset="0"/>
                <a:ea typeface="Cabin"/>
                <a:cs typeface="Cabin"/>
                <a:sym typeface="Cabin"/>
              </a:rPr>
              <a:t>processus de communication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deux personnes </a:t>
            </a:r>
            <a:r>
              <a:rPr lang="fr-FR" sz="2000" dirty="0" smtClean="0">
                <a:solidFill>
                  <a:srgbClr val="17375E"/>
                </a:solidFill>
                <a:latin typeface="Gill Sans" panose="020B0604020202020204" charset="0"/>
                <a:ea typeface="Cabin"/>
                <a:cs typeface="Cabin"/>
                <a:sym typeface="Cabin"/>
              </a:rPr>
              <a:t>peuvent-elles </a:t>
            </a:r>
            <a:r>
              <a:rPr lang="fr-FR" sz="2000" dirty="0">
                <a:solidFill>
                  <a:srgbClr val="17375E"/>
                </a:solidFill>
                <a:latin typeface="Gill Sans" panose="020B0604020202020204" charset="0"/>
                <a:ea typeface="Cabin"/>
                <a:cs typeface="Cabin"/>
                <a:sym typeface="Cabin"/>
              </a:rPr>
              <a:t>interpréter différemment les </a:t>
            </a:r>
            <a:r>
              <a:rPr lang="fr-FR" sz="2000" dirty="0" smtClean="0">
                <a:solidFill>
                  <a:srgbClr val="17375E"/>
                </a:solidFill>
                <a:latin typeface="Gill Sans" panose="020B0604020202020204" charset="0"/>
                <a:ea typeface="Cabin"/>
                <a:cs typeface="Cabin"/>
                <a:sym typeface="Cabin"/>
              </a:rPr>
              <a:t>détails ?</a:t>
            </a:r>
          </a:p>
          <a:p>
            <a:pPr lvl="0" algn="just">
              <a:lnSpc>
                <a:spcPts val="2000"/>
              </a:lnSpc>
              <a:spcBef>
                <a:spcPts val="1200"/>
              </a:spcBef>
              <a:spcAft>
                <a:spcPts val="1200"/>
              </a:spcAft>
              <a:buSzPct val="25000"/>
            </a:pPr>
            <a:r>
              <a:rPr lang="fr-FR" sz="2000" dirty="0" smtClean="0">
                <a:solidFill>
                  <a:srgbClr val="17375E"/>
                </a:solidFill>
                <a:latin typeface="Gill Sans" panose="020B0604020202020204" charset="0"/>
                <a:ea typeface="Cabin"/>
                <a:cs typeface="Cabin"/>
                <a:sym typeface="Cabin"/>
              </a:rPr>
              <a:t>• Qu'aurait </a:t>
            </a:r>
            <a:r>
              <a:rPr lang="fr-FR" sz="2000" dirty="0">
                <a:solidFill>
                  <a:srgbClr val="17375E"/>
                </a:solidFill>
                <a:latin typeface="Gill Sans" panose="020B0604020202020204" charset="0"/>
                <a:ea typeface="Cabin"/>
                <a:cs typeface="Cabin"/>
                <a:sym typeface="Cabin"/>
              </a:rPr>
              <a:t>pu faire différemment votre partenaire pour vous aider ?</a:t>
            </a: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ea typeface="Cabin"/>
              <a:cs typeface="Cabin"/>
              <a:sym typeface="Cabin"/>
            </a:endParaRPr>
          </a:p>
        </p:txBody>
      </p:sp>
      <p:sp>
        <p:nvSpPr>
          <p:cNvPr id="303" name="Shape 303"/>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COMMUNICATION ORALE ET ÉCOUTE ACTIVE</a:t>
            </a:r>
          </a:p>
        </p:txBody>
      </p:sp>
      <p:pic>
        <p:nvPicPr>
          <p:cNvPr id="304" name="Shape 304"/>
          <p:cNvPicPr preferRelativeResize="0"/>
          <p:nvPr/>
        </p:nvPicPr>
        <p:blipFill rotWithShape="1">
          <a:blip r:embed="rId3">
            <a:alphaModFix/>
          </a:blip>
          <a:srcRect t="4744" b="7184"/>
          <a:stretch/>
        </p:blipFill>
        <p:spPr>
          <a:xfrm>
            <a:off x="0" y="4728949"/>
            <a:ext cx="9144000" cy="212905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D63B724-9B17-4EF4-B465-957F65D931D1}" type="slidenum">
              <a:rPr lang="fr-FR" sz="1200" smtClean="0">
                <a:latin typeface="Gill Sans" panose="020B0604020202020204" charset="0"/>
              </a:rPr>
              <a:pPr algn="ctr"/>
              <a:t>20</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696036" y="776125"/>
            <a:ext cx="7779224"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2060"/>
              </a:solidFill>
              <a:latin typeface="Cabin"/>
              <a:ea typeface="Cabin"/>
              <a:cs typeface="Cabin"/>
              <a:sym typeface="Cabin"/>
            </a:endParaRPr>
          </a:p>
        </p:txBody>
      </p:sp>
      <p:sp>
        <p:nvSpPr>
          <p:cNvPr id="311" name="Shape 311"/>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COMPETENCES COMMUNICATION ORALE ET ÉCOUTE ACTIVE</a:t>
            </a:r>
            <a:endParaRPr lang="fr-FR" sz="1800" b="1" dirty="0">
              <a:solidFill>
                <a:srgbClr val="C2113A"/>
              </a:solidFill>
              <a:latin typeface="Gill Sans" panose="020B0604020202020204" charset="0"/>
              <a:sym typeface="Cabin"/>
            </a:endParaRPr>
          </a:p>
        </p:txBody>
      </p:sp>
      <p:pic>
        <p:nvPicPr>
          <p:cNvPr id="312" name="Shape 312"/>
          <p:cNvPicPr preferRelativeResize="0"/>
          <p:nvPr/>
        </p:nvPicPr>
        <p:blipFill rotWithShape="1">
          <a:blip r:embed="rId3">
            <a:alphaModFix/>
          </a:blip>
          <a:srcRect t="4744" b="7184"/>
          <a:stretch/>
        </p:blipFill>
        <p:spPr>
          <a:xfrm>
            <a:off x="0" y="3916907"/>
            <a:ext cx="9144000" cy="2129051"/>
          </a:xfrm>
          <a:prstGeom prst="rect">
            <a:avLst/>
          </a:prstGeom>
          <a:noFill/>
          <a:ln>
            <a:noFill/>
          </a:ln>
        </p:spPr>
      </p:pic>
      <p:sp>
        <p:nvSpPr>
          <p:cNvPr id="313" name="Shape 313"/>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L'orateur </a:t>
            </a:r>
            <a:r>
              <a:rPr lang="fr-FR" sz="2000" b="1" dirty="0" err="1">
                <a:solidFill>
                  <a:srgbClr val="17375E"/>
                </a:solidFill>
                <a:latin typeface="Gill Sans" panose="020B0604020202020204" charset="0"/>
                <a:ea typeface="Cabin"/>
                <a:cs typeface="Cabin"/>
                <a:sym typeface="Cabin"/>
              </a:rPr>
              <a:t>a-t-il</a:t>
            </a:r>
            <a:r>
              <a:rPr lang="fr-FR" sz="2000" b="1" dirty="0">
                <a:solidFill>
                  <a:srgbClr val="17375E"/>
                </a:solidFill>
                <a:latin typeface="Gill Sans" panose="020B0604020202020204" charset="0"/>
                <a:ea typeface="Cabin"/>
                <a:cs typeface="Cabin"/>
                <a:sym typeface="Cabin"/>
              </a:rPr>
              <a:t> fait ce qui suit : </a:t>
            </a:r>
            <a:r>
              <a:rPr lang="fr-FR" sz="2000" dirty="0">
                <a:solidFill>
                  <a:srgbClr val="17375E"/>
                </a:solidFill>
                <a:latin typeface="Gill Sans" panose="020B0604020202020204" charset="0"/>
                <a:ea typeface="Cabin"/>
                <a:cs typeface="Cabin"/>
                <a:sym typeface="Cabin"/>
              </a:rPr>
              <a:t>Fournir des instructions claires, confirmer la compréhension et répondre </a:t>
            </a:r>
            <a:r>
              <a:rPr lang="fr-FR" sz="2000">
                <a:solidFill>
                  <a:srgbClr val="17375E"/>
                </a:solidFill>
                <a:latin typeface="Gill Sans" panose="020B0604020202020204" charset="0"/>
                <a:ea typeface="Cabin"/>
                <a:cs typeface="Cabin"/>
                <a:sym typeface="Cabin"/>
              </a:rPr>
              <a:t>aux </a:t>
            </a:r>
            <a:r>
              <a:rPr lang="fr-FR" sz="2000" smtClean="0">
                <a:solidFill>
                  <a:srgbClr val="17375E"/>
                </a:solidFill>
                <a:latin typeface="Gill Sans" panose="020B0604020202020204" charset="0"/>
                <a:ea typeface="Cabin"/>
                <a:cs typeface="Cabin"/>
                <a:sym typeface="Cabin"/>
              </a:rPr>
              <a:t>questions ?</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L'auditeur </a:t>
            </a:r>
            <a:r>
              <a:rPr lang="fr-FR" sz="2000" b="1" dirty="0" err="1">
                <a:solidFill>
                  <a:srgbClr val="17375E"/>
                </a:solidFill>
                <a:latin typeface="Gill Sans" panose="020B0604020202020204" charset="0"/>
                <a:ea typeface="Cabin"/>
                <a:cs typeface="Cabin"/>
                <a:sym typeface="Cabin"/>
              </a:rPr>
              <a:t>a-t-il</a:t>
            </a:r>
            <a:r>
              <a:rPr lang="fr-FR" sz="2000" b="1" dirty="0">
                <a:solidFill>
                  <a:srgbClr val="17375E"/>
                </a:solidFill>
                <a:latin typeface="Gill Sans" panose="020B0604020202020204" charset="0"/>
                <a:ea typeface="Cabin"/>
                <a:cs typeface="Cabin"/>
                <a:sym typeface="Cabin"/>
              </a:rPr>
              <a:t> fait ce qui suit :</a:t>
            </a:r>
            <a:r>
              <a:rPr lang="fr-FR" sz="2000" dirty="0">
                <a:solidFill>
                  <a:srgbClr val="17375E"/>
                </a:solidFill>
                <a:latin typeface="Gill Sans" panose="020B0604020202020204" charset="0"/>
                <a:ea typeface="Cabin"/>
                <a:cs typeface="Cabin"/>
                <a:sym typeface="Cabin"/>
              </a:rPr>
              <a:t> </a:t>
            </a:r>
            <a:r>
              <a:rPr lang="fr-FR" sz="2000" dirty="0" smtClean="0">
                <a:solidFill>
                  <a:srgbClr val="17375E"/>
                </a:solidFill>
                <a:latin typeface="Gill Sans" panose="020B0604020202020204" charset="0"/>
                <a:ea typeface="Cabin"/>
                <a:cs typeface="Cabin"/>
                <a:sym typeface="Cabin"/>
              </a:rPr>
              <a:t>Focaliser, </a:t>
            </a:r>
            <a:r>
              <a:rPr lang="fr-FR" sz="2000" dirty="0">
                <a:solidFill>
                  <a:srgbClr val="17375E"/>
                </a:solidFill>
                <a:latin typeface="Gill Sans" panose="020B0604020202020204" charset="0"/>
                <a:ea typeface="Cabin"/>
                <a:cs typeface="Cabin"/>
                <a:sym typeface="Cabin"/>
              </a:rPr>
              <a:t>clarifier, reformuler, poser des </a:t>
            </a:r>
            <a:r>
              <a:rPr lang="fr-FR" sz="2000">
                <a:solidFill>
                  <a:srgbClr val="17375E"/>
                </a:solidFill>
                <a:latin typeface="Gill Sans" panose="020B0604020202020204" charset="0"/>
                <a:ea typeface="Cabin"/>
                <a:cs typeface="Cabin"/>
                <a:sym typeface="Cabin"/>
              </a:rPr>
              <a:t>questions </a:t>
            </a:r>
            <a:r>
              <a:rPr lang="fr-FR" sz="2000" smtClean="0">
                <a:solidFill>
                  <a:srgbClr val="17375E"/>
                </a:solidFill>
                <a:latin typeface="Gill Sans" panose="020B0604020202020204" charset="0"/>
                <a:ea typeface="Cabin"/>
                <a:cs typeface="Cabin"/>
                <a:sym typeface="Cabin"/>
              </a:rPr>
              <a:t>ouvertes ?</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Étiez-vous </a:t>
            </a:r>
            <a:r>
              <a:rPr lang="fr-FR" sz="2000" b="1" dirty="0" smtClean="0">
                <a:solidFill>
                  <a:srgbClr val="17375E"/>
                </a:solidFill>
                <a:latin typeface="Gill Sans" panose="020B0604020202020204" charset="0"/>
                <a:ea typeface="Cabin"/>
                <a:cs typeface="Cabin"/>
                <a:sym typeface="Cabin"/>
              </a:rPr>
              <a:t>tous les deux </a:t>
            </a:r>
            <a:r>
              <a:rPr lang="fr-FR" sz="2000" b="1" dirty="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à la fois </a:t>
            </a:r>
            <a:r>
              <a:rPr lang="fr-FR" sz="2000" dirty="0" smtClean="0">
                <a:solidFill>
                  <a:srgbClr val="17375E"/>
                </a:solidFill>
                <a:latin typeface="Gill Sans" panose="020B0604020202020204" charset="0"/>
                <a:ea typeface="Cabin"/>
                <a:cs typeface="Cabin"/>
                <a:sym typeface="Cabin"/>
              </a:rPr>
              <a:t>patients</a:t>
            </a:r>
            <a:r>
              <a:rPr lang="fr-FR" sz="2000" dirty="0">
                <a:solidFill>
                  <a:srgbClr val="17375E"/>
                </a:solidFill>
                <a:latin typeface="Gill Sans" panose="020B0604020202020204" charset="0"/>
                <a:ea typeface="Cabin"/>
                <a:cs typeface="Cabin"/>
                <a:sym typeface="Cabin"/>
              </a:rPr>
              <a:t>, empathiques et </a:t>
            </a:r>
            <a:r>
              <a:rPr lang="fr-FR" sz="2000" smtClean="0">
                <a:solidFill>
                  <a:srgbClr val="17375E"/>
                </a:solidFill>
                <a:latin typeface="Gill Sans" panose="020B0604020202020204" charset="0"/>
                <a:ea typeface="Cabin"/>
                <a:cs typeface="Cabin"/>
                <a:sym typeface="Cabin"/>
              </a:rPr>
              <a:t>à l’écoute ?</a:t>
            </a:r>
            <a:endParaRPr lang="fr-F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EA6FF551-5AB7-4BEE-9C66-5A57AC885131}" type="slidenum">
              <a:rPr lang="fr-FR" sz="1200" smtClean="0">
                <a:latin typeface="Gill Sans" panose="020B0604020202020204" charset="0"/>
              </a:rPr>
              <a:pPr algn="ctr"/>
              <a:t>21</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696036" y="776125"/>
            <a:ext cx="7779224"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2060"/>
              </a:solidFill>
              <a:latin typeface="Cabin"/>
              <a:ea typeface="Cabin"/>
              <a:cs typeface="Cabin"/>
              <a:sym typeface="Cabin"/>
            </a:endParaRPr>
          </a:p>
        </p:txBody>
      </p:sp>
      <p:sp>
        <p:nvSpPr>
          <p:cNvPr id="320" name="Shape 320"/>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LA GESTION DES CONFLITS</a:t>
            </a:r>
          </a:p>
        </p:txBody>
      </p:sp>
      <p:grpSp>
        <p:nvGrpSpPr>
          <p:cNvPr id="321" name="Shape 321"/>
          <p:cNvGrpSpPr/>
          <p:nvPr/>
        </p:nvGrpSpPr>
        <p:grpSpPr>
          <a:xfrm>
            <a:off x="1523999" y="1110397"/>
            <a:ext cx="6096000" cy="4064000"/>
            <a:chOff x="0" y="0"/>
            <a:chExt cx="6096000" cy="4064000"/>
          </a:xfrm>
        </p:grpSpPr>
        <p:sp>
          <p:nvSpPr>
            <p:cNvPr id="322" name="Shape 322"/>
            <p:cNvSpPr/>
            <p:nvPr/>
          </p:nvSpPr>
          <p:spPr>
            <a:xfrm rot="-5400000">
              <a:off x="508000" y="-508000"/>
              <a:ext cx="2032000" cy="3048000"/>
            </a:xfrm>
            <a:prstGeom prst="round1Rect">
              <a:avLst>
                <a:gd name="adj" fmla="val 16667"/>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323"/>
            <p:cNvSpPr txBox="1"/>
            <p:nvPr/>
          </p:nvSpPr>
          <p:spPr>
            <a:xfrm>
              <a:off x="0" y="0"/>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Accommoder</a:t>
              </a:r>
            </a:p>
          </p:txBody>
        </p:sp>
        <p:sp>
          <p:nvSpPr>
            <p:cNvPr id="324" name="Shape 324"/>
            <p:cNvSpPr/>
            <p:nvPr/>
          </p:nvSpPr>
          <p:spPr>
            <a:xfrm>
              <a:off x="3048000" y="0"/>
              <a:ext cx="3048000" cy="2032000"/>
            </a:xfrm>
            <a:prstGeom prst="round1Rect">
              <a:avLst>
                <a:gd name="adj" fmla="val 16667"/>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325"/>
            <p:cNvSpPr txBox="1"/>
            <p:nvPr/>
          </p:nvSpPr>
          <p:spPr>
            <a:xfrm>
              <a:off x="3048000" y="0"/>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Collaborer</a:t>
              </a:r>
            </a:p>
          </p:txBody>
        </p:sp>
        <p:sp>
          <p:nvSpPr>
            <p:cNvPr id="326" name="Shape 326"/>
            <p:cNvSpPr/>
            <p:nvPr/>
          </p:nvSpPr>
          <p:spPr>
            <a:xfrm rot="10800000">
              <a:off x="0" y="2032000"/>
              <a:ext cx="3048000" cy="2032000"/>
            </a:xfrm>
            <a:prstGeom prst="round1Rect">
              <a:avLst>
                <a:gd name="adj" fmla="val 16667"/>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327"/>
            <p:cNvSpPr txBox="1"/>
            <p:nvPr/>
          </p:nvSpPr>
          <p:spPr>
            <a:xfrm>
              <a:off x="0" y="2539999"/>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Éviter</a:t>
              </a:r>
            </a:p>
          </p:txBody>
        </p:sp>
        <p:sp>
          <p:nvSpPr>
            <p:cNvPr id="328" name="Shape 328"/>
            <p:cNvSpPr/>
            <p:nvPr/>
          </p:nvSpPr>
          <p:spPr>
            <a:xfrm rot="5400000">
              <a:off x="3556000" y="1523999"/>
              <a:ext cx="2032000" cy="3048000"/>
            </a:xfrm>
            <a:prstGeom prst="round1Rect">
              <a:avLst>
                <a:gd name="adj" fmla="val 16667"/>
              </a:avLst>
            </a:prstGeom>
            <a:solidFill>
              <a:srgbClr val="49ACC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9" name="Shape 329"/>
            <p:cNvSpPr txBox="1"/>
            <p:nvPr/>
          </p:nvSpPr>
          <p:spPr>
            <a:xfrm>
              <a:off x="3048000" y="2539999"/>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Rivaliser</a:t>
              </a:r>
            </a:p>
          </p:txBody>
        </p:sp>
        <p:sp>
          <p:nvSpPr>
            <p:cNvPr id="330" name="Shape 330"/>
            <p:cNvSpPr/>
            <p:nvPr/>
          </p:nvSpPr>
          <p:spPr>
            <a:xfrm>
              <a:off x="2133600" y="1523999"/>
              <a:ext cx="1828800" cy="1016000"/>
            </a:xfrm>
            <a:prstGeom prst="roundRect">
              <a:avLst>
                <a:gd name="adj" fmla="val 16667"/>
              </a:avLst>
            </a:prstGeom>
            <a:solidFill>
              <a:srgbClr val="E7CFC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331"/>
            <p:cNvSpPr txBox="1"/>
            <p:nvPr/>
          </p:nvSpPr>
          <p:spPr>
            <a:xfrm>
              <a:off x="2183197" y="1573596"/>
              <a:ext cx="1729606" cy="916806"/>
            </a:xfrm>
            <a:prstGeom prst="rect">
              <a:avLst/>
            </a:prstGeom>
            <a:noFill/>
            <a:ln>
              <a:noFill/>
            </a:ln>
          </p:spPr>
          <p:txBody>
            <a:bodyPr wrap="square" lIns="99050" tIns="99050" rIns="99050" bIns="99050" anchor="ctr" anchorCtr="0">
              <a:noAutofit/>
            </a:bodyPr>
            <a:lstStyle/>
            <a:p>
              <a:pPr marL="0" marR="0" lvl="0" indent="0" algn="ctr" rtl="0">
                <a:lnSpc>
                  <a:spcPct val="90000"/>
                </a:lnSpc>
                <a:spcBef>
                  <a:spcPts val="0"/>
                </a:spcBef>
                <a:spcAft>
                  <a:spcPts val="0"/>
                </a:spcAft>
                <a:buClr>
                  <a:schemeClr val="dk1"/>
                </a:buClr>
                <a:buSzPct val="25000"/>
                <a:buFont typeface="Cabin"/>
                <a:buNone/>
              </a:pPr>
              <a:r>
                <a:rPr lang="fr-FR" sz="2400" dirty="0">
                  <a:solidFill>
                    <a:schemeClr val="dk1"/>
                  </a:solidFill>
                  <a:latin typeface="Cabin"/>
                  <a:ea typeface="Cabin"/>
                  <a:cs typeface="Cabin"/>
                  <a:sym typeface="Cabin"/>
                </a:rPr>
                <a:t>Faire des compromis</a:t>
              </a:r>
            </a:p>
          </p:txBody>
        </p:sp>
      </p:grpSp>
      <p:sp>
        <p:nvSpPr>
          <p:cNvPr id="332" name="Shape 332"/>
          <p:cNvSpPr/>
          <p:nvPr/>
        </p:nvSpPr>
        <p:spPr>
          <a:xfrm>
            <a:off x="1523999" y="5251860"/>
            <a:ext cx="6096000" cy="286603"/>
          </a:xfrm>
          <a:prstGeom prst="rightArrow">
            <a:avLst>
              <a:gd name="adj1" fmla="val 50000"/>
              <a:gd name="adj2" fmla="val 50000"/>
            </a:avLst>
          </a:prstGeom>
          <a:solidFill>
            <a:schemeClr val="accent6"/>
          </a:solidFill>
          <a:ln w="9525" cap="flat" cmpd="sng">
            <a:solidFill>
              <a:schemeClr val="accent6"/>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accent6"/>
              </a:solidFill>
              <a:latin typeface="Arial"/>
              <a:ea typeface="Arial"/>
              <a:cs typeface="Arial"/>
              <a:sym typeface="Arial"/>
            </a:endParaRPr>
          </a:p>
        </p:txBody>
      </p:sp>
      <p:sp>
        <p:nvSpPr>
          <p:cNvPr id="333" name="Shape 333"/>
          <p:cNvSpPr/>
          <p:nvPr/>
        </p:nvSpPr>
        <p:spPr>
          <a:xfrm rot="-5400000">
            <a:off x="-830996" y="2999095"/>
            <a:ext cx="4064000" cy="286604"/>
          </a:xfrm>
          <a:prstGeom prst="rightArrow">
            <a:avLst>
              <a:gd name="adj1" fmla="val 50000"/>
              <a:gd name="adj2" fmla="val 50000"/>
            </a:avLst>
          </a:prstGeom>
          <a:solidFill>
            <a:schemeClr val="accent6"/>
          </a:solidFill>
          <a:ln w="9525" cap="flat" cmpd="sng">
            <a:solidFill>
              <a:schemeClr val="accent6"/>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accent6"/>
              </a:solidFill>
              <a:latin typeface="Arial"/>
              <a:ea typeface="Arial"/>
              <a:cs typeface="Arial"/>
              <a:sym typeface="Arial"/>
            </a:endParaRPr>
          </a:p>
        </p:txBody>
      </p:sp>
      <p:sp>
        <p:nvSpPr>
          <p:cNvPr id="334" name="Shape 334"/>
          <p:cNvSpPr txBox="1"/>
          <p:nvPr/>
        </p:nvSpPr>
        <p:spPr>
          <a:xfrm>
            <a:off x="1344306" y="5615926"/>
            <a:ext cx="6275693" cy="40011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Cabin"/>
                <a:cs typeface="Cabin"/>
                <a:sym typeface="Cabin"/>
              </a:rPr>
              <a:t>Préoccupation pour soi</a:t>
            </a:r>
          </a:p>
        </p:txBody>
      </p:sp>
      <p:sp>
        <p:nvSpPr>
          <p:cNvPr id="335" name="Shape 335"/>
          <p:cNvSpPr txBox="1"/>
          <p:nvPr/>
        </p:nvSpPr>
        <p:spPr>
          <a:xfrm rot="-5400000">
            <a:off x="-1302933" y="2981074"/>
            <a:ext cx="4141463" cy="40011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Cabin"/>
                <a:cs typeface="Cabin"/>
                <a:sym typeface="Cabin"/>
              </a:rPr>
              <a:t>Préoccupation pour les autres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9559037-AA62-405D-A402-EFDA7E25ABA4}" type="slidenum">
              <a:rPr lang="fr-FR" sz="1200" smtClean="0">
                <a:latin typeface="Gill Sans" panose="020B0604020202020204" charset="0"/>
              </a:rPr>
              <a:pPr algn="ctr"/>
              <a:t>22</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3">
            <a:alphaModFix/>
          </a:blip>
          <a:srcRect t="22667"/>
          <a:stretch/>
        </p:blipFill>
        <p:spPr>
          <a:xfrm flipH="1">
            <a:off x="0" y="3302758"/>
            <a:ext cx="9144000" cy="2828498"/>
          </a:xfrm>
          <a:prstGeom prst="rect">
            <a:avLst/>
          </a:prstGeom>
          <a:noFill/>
          <a:ln>
            <a:noFill/>
          </a:ln>
        </p:spPr>
      </p:pic>
      <p:sp>
        <p:nvSpPr>
          <p:cNvPr id="342" name="Shape 342"/>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TECHNIQUES DE RESOLUTION DES CONFLITS</a:t>
            </a:r>
          </a:p>
        </p:txBody>
      </p:sp>
      <p:sp>
        <p:nvSpPr>
          <p:cNvPr id="343" name="Shape 343"/>
          <p:cNvSpPr txBox="1">
            <a:spLocks noGrp="1"/>
          </p:cNvSpPr>
          <p:nvPr>
            <p:ph type="body" idx="1"/>
          </p:nvPr>
        </p:nvSpPr>
        <p:spPr>
          <a:xfrm>
            <a:off x="304224" y="958850"/>
            <a:ext cx="8534400" cy="4673600"/>
          </a:xfrm>
          <a:prstGeom prst="rect">
            <a:avLst/>
          </a:prstGeom>
          <a:no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Aborder clairement le </a:t>
            </a:r>
            <a:r>
              <a:rPr lang="fr-FR" sz="2000" dirty="0">
                <a:solidFill>
                  <a:srgbClr val="17375E"/>
                </a:solidFill>
                <a:latin typeface="Gill Sans" panose="020B0604020202020204" charset="0"/>
                <a:ea typeface="Cabin"/>
                <a:cs typeface="Cabin"/>
                <a:sym typeface="Cabin"/>
              </a:rPr>
              <a:t>problème</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Planifier et communiquer fréquemment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Faire part honnêtement de ses préoccupations</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Accepter d’être en désaccord - comprendre qu’un désaccord clair permet de construire de meilleures décisions et n’aura pas un impact négatif</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Discuter ouvertement des divergences de valeurs</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Suivre les protocoles de résolution de conflit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Communiquer ouvertement et honnêtement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Prendre du recul</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Se mettre d’accord sur une position intermédiaire et passer à autre chose</a:t>
            </a:r>
          </a:p>
          <a:p>
            <a:pPr marL="0" marR="0" lvl="0" indent="0" algn="just" rtl="0">
              <a:lnSpc>
                <a:spcPts val="2000"/>
              </a:lnSpc>
              <a:spcBef>
                <a:spcPts val="1200"/>
              </a:spcBef>
              <a:spcAft>
                <a:spcPts val="1200"/>
              </a:spcAft>
              <a:buClr>
                <a:srgbClr val="000090"/>
              </a:buClr>
              <a:buSzPct val="25000"/>
              <a:buFont typeface="Arial"/>
              <a:buNone/>
            </a:pPr>
            <a:r>
              <a:rPr lang="fr-FR" sz="2000" dirty="0">
                <a:solidFill>
                  <a:srgbClr val="17375E"/>
                </a:solidFill>
                <a:latin typeface="Gill Sans" panose="020B0604020202020204" charset="0"/>
                <a:sym typeface="Arial"/>
              </a:rPr>
              <a:t>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7DE31AC-05B9-405B-A41A-535A2F98EAAC}" type="slidenum">
              <a:rPr lang="fr-FR" sz="1200" smtClean="0">
                <a:latin typeface="Gill Sans" panose="020B0604020202020204" charset="0"/>
              </a:rPr>
              <a:pPr algn="ctr"/>
              <a:t>23</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EN CONCLUSION : LE SECRET D’UN TRAVAIL D’EQUIPE EFFICACE</a:t>
            </a:r>
            <a:endParaRPr lang="fr-FR" sz="1800" b="1" dirty="0">
              <a:solidFill>
                <a:srgbClr val="C2113A"/>
              </a:solidFill>
              <a:latin typeface="Gill Sans" panose="020B0604020202020204" charset="0"/>
              <a:sym typeface="Cabin"/>
            </a:endParaRPr>
          </a:p>
        </p:txBody>
      </p:sp>
      <p:sp>
        <p:nvSpPr>
          <p:cNvPr id="350" name="Shape 350"/>
          <p:cNvSpPr txBox="1">
            <a:spLocks noGrp="1"/>
          </p:cNvSpPr>
          <p:nvPr>
            <p:ph type="body" idx="1"/>
          </p:nvPr>
        </p:nvSpPr>
        <p:spPr>
          <a:xfrm>
            <a:off x="304800" y="958850"/>
            <a:ext cx="5736609"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Etablir des objectifs précis et s’assurer que tout le monde œuvre à un but </a:t>
            </a:r>
            <a:r>
              <a:rPr lang="fr-FR" sz="2000" dirty="0" smtClean="0">
                <a:solidFill>
                  <a:srgbClr val="17375E"/>
                </a:solidFill>
                <a:latin typeface="Gill Sans" panose="020B0604020202020204" charset="0"/>
                <a:ea typeface="Cabin"/>
                <a:cs typeface="Cabin"/>
                <a:sym typeface="Cabin"/>
              </a:rPr>
              <a:t>commun</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Etablir les rôles et responsabilités et un calendrier du </a:t>
            </a:r>
            <a:r>
              <a:rPr lang="fr-FR" sz="2000" dirty="0" smtClean="0">
                <a:solidFill>
                  <a:srgbClr val="17375E"/>
                </a:solidFill>
                <a:latin typeface="Gill Sans" panose="020B0604020202020204" charset="0"/>
                <a:ea typeface="Cabin"/>
                <a:cs typeface="Cabin"/>
                <a:sym typeface="Cabin"/>
              </a:rPr>
              <a:t>projet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Reconnaître les forces et les faiblesses de votre équipe et </a:t>
            </a:r>
            <a:r>
              <a:rPr lang="fr-FR" sz="2000" dirty="0" smtClean="0">
                <a:solidFill>
                  <a:srgbClr val="17375E"/>
                </a:solidFill>
                <a:latin typeface="Gill Sans" panose="020B0604020202020204" charset="0"/>
                <a:ea typeface="Cabin"/>
                <a:cs typeface="Cabin"/>
                <a:sym typeface="Cabin"/>
              </a:rPr>
              <a:t>valoriser </a:t>
            </a:r>
            <a:r>
              <a:rPr lang="fr-FR" sz="2000" dirty="0">
                <a:solidFill>
                  <a:srgbClr val="17375E"/>
                </a:solidFill>
                <a:latin typeface="Gill Sans" panose="020B0604020202020204" charset="0"/>
                <a:ea typeface="Cabin"/>
                <a:cs typeface="Cabin"/>
                <a:sym typeface="Cabin"/>
              </a:rPr>
              <a:t>la </a:t>
            </a:r>
            <a:r>
              <a:rPr lang="fr-FR" sz="2000" dirty="0" smtClean="0">
                <a:solidFill>
                  <a:srgbClr val="17375E"/>
                </a:solidFill>
                <a:latin typeface="Gill Sans" panose="020B0604020202020204" charset="0"/>
                <a:ea typeface="Cabin"/>
                <a:cs typeface="Cabin"/>
                <a:sym typeface="Cabin"/>
              </a:rPr>
              <a:t>diversité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Utiliser une bonne communication orale et des compétences d'écoute </a:t>
            </a:r>
            <a:r>
              <a:rPr lang="fr-FR" sz="2000" dirty="0" smtClean="0">
                <a:solidFill>
                  <a:srgbClr val="17375E"/>
                </a:solidFill>
                <a:latin typeface="Gill Sans" panose="020B0604020202020204" charset="0"/>
                <a:ea typeface="Cabin"/>
                <a:cs typeface="Cabin"/>
                <a:sym typeface="Cabin"/>
              </a:rPr>
              <a:t>active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Aborder le conflit ouvertement et honnêtement lorsqu'il </a:t>
            </a:r>
            <a:r>
              <a:rPr lang="fr-FR" sz="2000" dirty="0" smtClean="0">
                <a:solidFill>
                  <a:srgbClr val="17375E"/>
                </a:solidFill>
                <a:latin typeface="Gill Sans" panose="020B0604020202020204" charset="0"/>
                <a:ea typeface="Cabin"/>
                <a:cs typeface="Cabin"/>
                <a:sym typeface="Cabin"/>
              </a:rPr>
              <a:t>survient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Partager la responsabilité, les échecs et les </a:t>
            </a:r>
            <a:r>
              <a:rPr lang="fr-FR" sz="2000" dirty="0" smtClean="0">
                <a:solidFill>
                  <a:srgbClr val="17375E"/>
                </a:solidFill>
                <a:latin typeface="Gill Sans" panose="020B0604020202020204" charset="0"/>
                <a:ea typeface="Cabin"/>
                <a:cs typeface="Cabin"/>
                <a:sym typeface="Cabin"/>
              </a:rPr>
              <a:t>réussites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ea typeface="Cabin"/>
              <a:cs typeface="Cabin"/>
              <a:sym typeface="Cabin"/>
            </a:endParaRPr>
          </a:p>
        </p:txBody>
      </p:sp>
      <p:pic>
        <p:nvPicPr>
          <p:cNvPr id="351" name="Shape 351" descr="equipo"/>
          <p:cNvPicPr preferRelativeResize="0"/>
          <p:nvPr/>
        </p:nvPicPr>
        <p:blipFill rotWithShape="1">
          <a:blip r:embed="rId3">
            <a:alphaModFix/>
          </a:blip>
          <a:srcRect/>
          <a:stretch/>
        </p:blipFill>
        <p:spPr>
          <a:xfrm>
            <a:off x="6718300" y="958850"/>
            <a:ext cx="2120900" cy="1609725"/>
          </a:xfrm>
          <a:prstGeom prst="rect">
            <a:avLst/>
          </a:prstGeom>
          <a:noFill/>
          <a:ln>
            <a:noFill/>
          </a:ln>
        </p:spPr>
      </p:pic>
      <p:pic>
        <p:nvPicPr>
          <p:cNvPr id="352" name="Shape 352"/>
          <p:cNvPicPr preferRelativeResize="0"/>
          <p:nvPr/>
        </p:nvPicPr>
        <p:blipFill rotWithShape="1">
          <a:blip r:embed="rId4">
            <a:alphaModFix/>
          </a:blip>
          <a:srcRect/>
          <a:stretch/>
        </p:blipFill>
        <p:spPr>
          <a:xfrm>
            <a:off x="6718300" y="4385826"/>
            <a:ext cx="2120900" cy="1411724"/>
          </a:xfrm>
          <a:prstGeom prst="rect">
            <a:avLst/>
          </a:prstGeom>
          <a:noFill/>
          <a:ln>
            <a:noFill/>
          </a:ln>
        </p:spPr>
      </p:pic>
      <p:pic>
        <p:nvPicPr>
          <p:cNvPr id="353" name="Shape 353" descr="http://www.wsoaonline.com/wp-content/uploads/2013/10/Teamwork.jpg"/>
          <p:cNvPicPr preferRelativeResize="0"/>
          <p:nvPr/>
        </p:nvPicPr>
        <p:blipFill rotWithShape="1">
          <a:blip r:embed="rId5">
            <a:alphaModFix/>
          </a:blip>
          <a:srcRect/>
          <a:stretch/>
        </p:blipFill>
        <p:spPr>
          <a:xfrm>
            <a:off x="6718300" y="2843160"/>
            <a:ext cx="2120900" cy="126808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917C0C37-DE05-47D7-8394-5E43836AFF45}" type="slidenum">
              <a:rPr lang="fr-FR" sz="1200" smtClean="0">
                <a:latin typeface="Gill Sans" panose="020B0604020202020204" charset="0"/>
              </a:rPr>
              <a:pPr algn="ctr"/>
              <a:t>24</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descr="http://www.jobinterviewtools.com/blog/wp-content/uploads/2010/01/dreamstimemedium_19473030-300x300.jpg"/>
          <p:cNvPicPr preferRelativeResize="0"/>
          <p:nvPr/>
        </p:nvPicPr>
        <p:blipFill rotWithShape="1">
          <a:blip r:embed="rId3">
            <a:alphaModFix/>
          </a:blip>
          <a:srcRect/>
          <a:stretch/>
        </p:blipFill>
        <p:spPr>
          <a:xfrm>
            <a:off x="3248167" y="1854387"/>
            <a:ext cx="2697454" cy="2697454"/>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F578790-11BD-44CB-8F21-B4B9758A3795}" type="slidenum">
              <a:rPr lang="fr-FR" sz="1200" smtClean="0">
                <a:latin typeface="Gill Sans" panose="020B0604020202020204" charset="0"/>
              </a:rPr>
              <a:pPr algn="ctr"/>
              <a:t>25</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901700" y="2791663"/>
            <a:ext cx="7340600" cy="650038"/>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FFFFFF"/>
              </a:buClr>
              <a:buSzPct val="25000"/>
              <a:buFont typeface="Arial"/>
              <a:buNone/>
            </a:pPr>
            <a:r>
              <a:rPr lang="fr-FR" sz="3200" cap="none">
                <a:solidFill>
                  <a:srgbClr val="FFFFFF"/>
                </a:solidFill>
                <a:latin typeface="Gill Sans" panose="020B0604020202020204" charset="0"/>
                <a:ea typeface="Arial"/>
                <a:cs typeface="Arial"/>
                <a:sym typeface="Arial"/>
              </a:rPr>
              <a:t>MERCI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DC73C995-515D-42F2-8878-B3FB0E018F78}" type="slidenum">
              <a:rPr lang="fr-FR" sz="1200" smtClean="0">
                <a:latin typeface="Gill Sans" panose="020B0604020202020204" charset="0"/>
              </a:rPr>
              <a:pPr algn="ctr"/>
              <a:t>26</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OBJECTIFS D’APPRENTISSAGE</a:t>
            </a:r>
          </a:p>
        </p:txBody>
      </p:sp>
      <p:sp>
        <p:nvSpPr>
          <p:cNvPr id="87" name="Shape 87"/>
          <p:cNvSpPr txBo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b="0" i="0" u="none" strike="noStrike" cap="none" dirty="0">
                <a:solidFill>
                  <a:srgbClr val="17375E"/>
                </a:solidFill>
                <a:latin typeface="Gill Sans" panose="020B0604020202020204" charset="0"/>
                <a:ea typeface="Cabin"/>
                <a:cs typeface="Cabin"/>
                <a:sym typeface="Cabin"/>
              </a:rPr>
              <a:t>A </a:t>
            </a:r>
            <a:r>
              <a:rPr lang="fr-FR" sz="2000" b="0" i="0" u="none" strike="noStrike" cap="none" dirty="0" smtClean="0">
                <a:solidFill>
                  <a:srgbClr val="17375E"/>
                </a:solidFill>
                <a:latin typeface="Gill Sans" panose="020B0604020202020204" charset="0"/>
                <a:ea typeface="Cabin"/>
                <a:cs typeface="Cabin"/>
                <a:sym typeface="Cabin"/>
              </a:rPr>
              <a:t>l’issue </a:t>
            </a:r>
            <a:r>
              <a:rPr lang="fr-FR" sz="2000" b="0" i="0" u="none" strike="noStrike" cap="none" dirty="0">
                <a:solidFill>
                  <a:srgbClr val="17375E"/>
                </a:solidFill>
                <a:latin typeface="Gill Sans" panose="020B0604020202020204" charset="0"/>
                <a:ea typeface="Cabin"/>
                <a:cs typeface="Cabin"/>
                <a:sym typeface="Cabin"/>
              </a:rPr>
              <a:t>de cette session, les participants seront capables de </a:t>
            </a:r>
            <a:r>
              <a:rPr lang="fr-FR" sz="2000" b="0" i="0" u="none" strike="noStrike" cap="none"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4572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Comprendre le concept du travail d’équipe</a:t>
            </a:r>
          </a:p>
          <a:p>
            <a:pPr marL="4572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Identifier les avantages du travail d’équipe, les éléments qui le composent et les bénéfices qui en découlent dans le milieu </a:t>
            </a:r>
            <a:r>
              <a:rPr lang="fr-FR" sz="2000" dirty="0" smtClean="0">
                <a:solidFill>
                  <a:srgbClr val="17375E"/>
                </a:solidFill>
                <a:latin typeface="Gill Sans" panose="020B0604020202020204" charset="0"/>
                <a:ea typeface="Cabin"/>
                <a:cs typeface="Cabin"/>
                <a:sym typeface="Cabin"/>
              </a:rPr>
              <a:t>du </a:t>
            </a:r>
            <a:r>
              <a:rPr lang="fr-FR" sz="2000" dirty="0">
                <a:solidFill>
                  <a:srgbClr val="17375E"/>
                </a:solidFill>
                <a:latin typeface="Gill Sans" panose="020B0604020202020204" charset="0"/>
                <a:ea typeface="Cabin"/>
                <a:cs typeface="Cabin"/>
                <a:sym typeface="Cabin"/>
              </a:rPr>
              <a:t>travail</a:t>
            </a:r>
          </a:p>
          <a:p>
            <a:pPr marL="457200" marR="254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Identifier leur rôle dans l’équipe, leurs points forts et leurs </a:t>
            </a:r>
            <a:r>
              <a:rPr lang="fr-FR" sz="2000" dirty="0" smtClean="0">
                <a:solidFill>
                  <a:srgbClr val="17375E"/>
                </a:solidFill>
                <a:latin typeface="Gill Sans" panose="020B0604020202020204" charset="0"/>
                <a:ea typeface="Cabin"/>
                <a:cs typeface="Cabin"/>
                <a:sym typeface="Cabin"/>
              </a:rPr>
              <a:t>axes </a:t>
            </a:r>
            <a:r>
              <a:rPr lang="fr-FR" sz="2000" dirty="0">
                <a:solidFill>
                  <a:srgbClr val="17375E"/>
                </a:solidFill>
                <a:latin typeface="Gill Sans" panose="020B0604020202020204" charset="0"/>
                <a:ea typeface="Cabin"/>
                <a:cs typeface="Cabin"/>
                <a:sym typeface="Cabin"/>
              </a:rPr>
              <a:t>d’amélioration</a:t>
            </a:r>
          </a:p>
          <a:p>
            <a:pPr marL="457200" marR="254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Pratiquer l'écoute active</a:t>
            </a:r>
            <a:r>
              <a:rPr lang="fr-FR" sz="2000"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pic>
        <p:nvPicPr>
          <p:cNvPr id="88" name="Shape 88"/>
          <p:cNvPicPr preferRelativeResize="0"/>
          <p:nvPr/>
        </p:nvPicPr>
        <p:blipFill rotWithShape="1">
          <a:blip r:embed="rId3">
            <a:alphaModFix/>
          </a:blip>
          <a:srcRect/>
          <a:stretch/>
        </p:blipFill>
        <p:spPr>
          <a:xfrm>
            <a:off x="6413500" y="3572829"/>
            <a:ext cx="2120900" cy="222472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5C2E583-D7A0-4EBD-BAC2-94A842EF2B91}" type="slidenum">
              <a:rPr lang="fr-FR" sz="1200" smtClean="0">
                <a:latin typeface="Gill Sans" panose="020B0604020202020204" charset="0"/>
              </a:rPr>
              <a:pPr algn="ctr"/>
              <a:t>3</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DEFINITION DU TRAVAIL D’EQUIPE</a:t>
            </a:r>
          </a:p>
        </p:txBody>
      </p:sp>
      <p:sp>
        <p:nvSpPr>
          <p:cNvPr id="95" name="Shape 95"/>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b="0" i="0" u="none" strike="noStrike" cap="none">
                <a:solidFill>
                  <a:srgbClr val="17375E"/>
                </a:solidFill>
                <a:latin typeface="Gill Sans" panose="020B0604020202020204" charset="0"/>
                <a:ea typeface="Cabin"/>
                <a:cs typeface="Cabin"/>
                <a:sym typeface="Cabin"/>
              </a:rPr>
              <a:t>“Le travail d’équipe est la capacité de travailler ensemble vers un but commun. La capacité d’orienter les réussites individuelles vers des objectifs organisationnels. C’est le moteur qui permet à des gens ordinaires d’accomplir des choses extraordinaires</a:t>
            </a:r>
            <a:r>
              <a:rPr lang="fr-FR" sz="2000" b="0" i="0" u="none" strike="noStrike" cap="none" smtClean="0">
                <a:solidFill>
                  <a:srgbClr val="17375E"/>
                </a:solidFill>
                <a:latin typeface="Gill Sans" panose="020B0604020202020204" charset="0"/>
                <a:ea typeface="Cabin"/>
                <a:cs typeface="Cabin"/>
                <a:sym typeface="Cabin"/>
              </a:rPr>
              <a:t>.”</a:t>
            </a:r>
            <a:endParaRPr lang="fr-FR" sz="2000" b="0" i="0" u="none" strike="noStrike" cap="none">
              <a:solidFill>
                <a:srgbClr val="17375E"/>
              </a:solidFill>
              <a:latin typeface="Gill Sans" panose="020B0604020202020204" charset="0"/>
              <a:ea typeface="Cabin"/>
              <a:cs typeface="Cabin"/>
              <a:sym typeface="Cabin"/>
            </a:endParaRPr>
          </a:p>
          <a:p>
            <a:pPr marL="3543300" marR="0" lvl="8" indent="0" algn="just" rtl="0">
              <a:lnSpc>
                <a:spcPts val="2000"/>
              </a:lnSpc>
              <a:spcBef>
                <a:spcPts val="1200"/>
              </a:spcBef>
              <a:spcAft>
                <a:spcPts val="1200"/>
              </a:spcAft>
              <a:buClr>
                <a:srgbClr val="002060"/>
              </a:buClr>
              <a:buSzPct val="25000"/>
              <a:buFont typeface="Arial"/>
              <a:buNone/>
            </a:pPr>
            <a:r>
              <a:rPr lang="fr-FR" sz="2000" b="0" i="0" u="none" strike="noStrike" cap="none">
                <a:solidFill>
                  <a:srgbClr val="17375E"/>
                </a:solidFill>
                <a:latin typeface="Gill Sans" panose="020B0604020202020204" charset="0"/>
                <a:ea typeface="Cabin"/>
                <a:cs typeface="Cabin"/>
                <a:sym typeface="Cabin"/>
              </a:rPr>
              <a:t>		Andrew </a:t>
            </a:r>
            <a:r>
              <a:rPr lang="fr-FR" sz="2000" b="0" i="0" u="none" strike="noStrike" cap="none" smtClean="0">
                <a:solidFill>
                  <a:srgbClr val="17375E"/>
                </a:solidFill>
                <a:latin typeface="Gill Sans" panose="020B0604020202020204" charset="0"/>
                <a:ea typeface="Cabin"/>
                <a:cs typeface="Cabin"/>
                <a:sym typeface="Cabin"/>
              </a:rPr>
              <a:t>Carnegie</a:t>
            </a:r>
            <a:endParaRPr lang="fr-FR" sz="2000" b="0" i="0" u="none" strike="noStrike" cap="none">
              <a:solidFill>
                <a:srgbClr val="17375E"/>
              </a:solidFill>
              <a:latin typeface="Gill Sans" panose="020B0604020202020204" charset="0"/>
              <a:sym typeface="Arial"/>
            </a:endParaRPr>
          </a:p>
          <a:p>
            <a:pPr marL="0" marR="0" lvl="0" indent="0" algn="just" rtl="0">
              <a:lnSpc>
                <a:spcPts val="2000"/>
              </a:lnSpc>
              <a:spcBef>
                <a:spcPts val="1200"/>
              </a:spcBef>
              <a:spcAft>
                <a:spcPts val="1200"/>
              </a:spcAft>
              <a:buClr>
                <a:schemeClr val="dk1"/>
              </a:buClr>
              <a:buSzPct val="25000"/>
              <a:buFont typeface="Arial"/>
              <a:buNone/>
            </a:pPr>
            <a:endParaRPr sz="2000" b="0" i="0" u="none" strike="noStrike" cap="none">
              <a:solidFill>
                <a:srgbClr val="17375E"/>
              </a:solidFill>
              <a:latin typeface="Gill Sans" panose="020B0604020202020204" charset="0"/>
              <a:sym typeface="Arial"/>
            </a:endParaRPr>
          </a:p>
        </p:txBody>
      </p:sp>
      <p:pic>
        <p:nvPicPr>
          <p:cNvPr id="96" name="Shape 96"/>
          <p:cNvPicPr preferRelativeResize="0"/>
          <p:nvPr/>
        </p:nvPicPr>
        <p:blipFill rotWithShape="1">
          <a:blip r:embed="rId3">
            <a:alphaModFix/>
          </a:blip>
          <a:srcRect/>
          <a:stretch/>
        </p:blipFill>
        <p:spPr>
          <a:xfrm>
            <a:off x="4572000" y="3119119"/>
            <a:ext cx="4267200" cy="284035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F60858C-1976-4C11-A2C1-694D5C3DA8BC}" type="slidenum">
              <a:rPr lang="fr-FR" sz="1200" smtClean="0">
                <a:latin typeface="Gill Sans" panose="020B0604020202020204" charset="0"/>
              </a:rPr>
              <a:pPr algn="ctr"/>
              <a:t>4</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Cabin"/>
              </a:rPr>
              <a:t>DISCUSSION : QUE SAVEZ-VOUS DES ÉQUIPES ?</a:t>
            </a:r>
          </a:p>
        </p:txBody>
      </p:sp>
      <p:sp>
        <p:nvSpPr>
          <p:cNvPr id="103" name="Shape 103"/>
          <p:cNvSpPr txBo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R="0" lvl="0" algn="just" rtl="0">
              <a:lnSpc>
                <a:spcPts val="2000"/>
              </a:lnSpc>
              <a:spcBef>
                <a:spcPts val="1200"/>
              </a:spcBef>
              <a:spcAft>
                <a:spcPts val="1200"/>
              </a:spcAft>
              <a:buClr>
                <a:srgbClr val="17375E"/>
              </a:buClr>
              <a:buSzPct val="100000"/>
            </a:pPr>
            <a:r>
              <a:rPr lang="fr-FR" sz="2000" b="0" i="0" u="none" strike="noStrike" cap="none" dirty="0">
                <a:solidFill>
                  <a:srgbClr val="17375E"/>
                </a:solidFill>
                <a:latin typeface="Gill Sans" panose="020B0604020202020204" charset="0"/>
                <a:ea typeface="Cabin"/>
                <a:cs typeface="Cabin"/>
                <a:sym typeface="Cabin"/>
              </a:rPr>
              <a:t>Dans vos groupes, discutez des </a:t>
            </a:r>
            <a:r>
              <a:rPr lang="fr-FR" sz="2000" b="0" i="0" u="none" strike="noStrike" cap="none">
                <a:solidFill>
                  <a:srgbClr val="17375E"/>
                </a:solidFill>
                <a:latin typeface="Gill Sans" panose="020B0604020202020204" charset="0"/>
                <a:ea typeface="Cabin"/>
                <a:cs typeface="Cabin"/>
                <a:sym typeface="Cabin"/>
              </a:rPr>
              <a:t>questions </a:t>
            </a:r>
            <a:r>
              <a:rPr lang="fr-FR" sz="2000" b="0" i="0" u="none" strike="noStrike" cap="none" smtClean="0">
                <a:solidFill>
                  <a:srgbClr val="17375E"/>
                </a:solidFill>
                <a:latin typeface="Gill Sans" panose="020B0604020202020204" charset="0"/>
                <a:ea typeface="Cabin"/>
                <a:cs typeface="Cabin"/>
                <a:sym typeface="Cabin"/>
              </a:rPr>
              <a:t>suivantes :</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De </a:t>
            </a:r>
            <a:r>
              <a:rPr lang="fr-FR" sz="2000" dirty="0">
                <a:solidFill>
                  <a:srgbClr val="17375E"/>
                </a:solidFill>
                <a:latin typeface="Gill Sans" panose="020B0604020202020204" charset="0"/>
                <a:ea typeface="Cabin"/>
                <a:cs typeface="Cabin"/>
                <a:sym typeface="Cabin"/>
              </a:rPr>
              <a:t>q</a:t>
            </a:r>
            <a:r>
              <a:rPr lang="fr-FR" sz="2000" b="0" i="0" u="none" strike="noStrike" cap="none" dirty="0">
                <a:solidFill>
                  <a:srgbClr val="17375E"/>
                </a:solidFill>
                <a:latin typeface="Gill Sans" panose="020B0604020202020204" charset="0"/>
                <a:ea typeface="Cabin"/>
                <a:cs typeface="Cabin"/>
                <a:sym typeface="Cabin"/>
              </a:rPr>
              <a:t>uelles équipes </a:t>
            </a:r>
            <a:r>
              <a:rPr lang="fr-FR" sz="2000" b="0" i="0" u="none" strike="noStrike" cap="none" dirty="0" smtClean="0">
                <a:solidFill>
                  <a:srgbClr val="17375E"/>
                </a:solidFill>
                <a:latin typeface="Gill Sans" panose="020B0604020202020204" charset="0"/>
                <a:ea typeface="Cabin"/>
                <a:cs typeface="Cabin"/>
                <a:sym typeface="Cabin"/>
              </a:rPr>
              <a:t>faites-vous </a:t>
            </a:r>
            <a:r>
              <a:rPr lang="fr-FR" sz="2000" b="0" i="0" u="none" strike="noStrike" cap="none" smtClean="0">
                <a:solidFill>
                  <a:srgbClr val="17375E"/>
                </a:solidFill>
                <a:latin typeface="Gill Sans" panose="020B0604020202020204" charset="0"/>
                <a:ea typeface="Cabin"/>
                <a:cs typeface="Cabin"/>
                <a:sym typeface="Cabin"/>
              </a:rPr>
              <a:t>partie ?</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Pourquoi le travail d'équipe est-il </a:t>
            </a:r>
            <a:r>
              <a:rPr lang="fr-FR" sz="2000" b="0" i="0" u="none" strike="noStrike" cap="none">
                <a:solidFill>
                  <a:srgbClr val="17375E"/>
                </a:solidFill>
                <a:latin typeface="Gill Sans" panose="020B0604020202020204" charset="0"/>
                <a:ea typeface="Cabin"/>
                <a:cs typeface="Cabin"/>
                <a:sym typeface="Cabin"/>
              </a:rPr>
              <a:t>important </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Quelles sont vos pires et meilleures expériences d'équipe et </a:t>
            </a:r>
            <a:r>
              <a:rPr lang="fr-FR" sz="2000" b="0" i="0" u="none" strike="noStrike" cap="none" dirty="0" smtClean="0">
                <a:solidFill>
                  <a:srgbClr val="17375E"/>
                </a:solidFill>
                <a:latin typeface="Gill Sans" panose="020B0604020202020204" charset="0"/>
                <a:ea typeface="Cabin"/>
                <a:cs typeface="Cabin"/>
                <a:sym typeface="Cabin"/>
              </a:rPr>
              <a:t>qu’est-ce </a:t>
            </a:r>
            <a:r>
              <a:rPr lang="fr-FR" sz="2000" b="0" i="0" u="none" strike="noStrike" cap="none" dirty="0">
                <a:solidFill>
                  <a:srgbClr val="17375E"/>
                </a:solidFill>
                <a:latin typeface="Gill Sans" panose="020B0604020202020204" charset="0"/>
                <a:ea typeface="Cabin"/>
                <a:cs typeface="Cabin"/>
                <a:sym typeface="Cabin"/>
              </a:rPr>
              <a:t>qui </a:t>
            </a:r>
            <a:r>
              <a:rPr lang="fr-FR" sz="2000" b="0" i="0" u="none" strike="noStrike" cap="none" dirty="0" smtClean="0">
                <a:solidFill>
                  <a:srgbClr val="17375E"/>
                </a:solidFill>
                <a:latin typeface="Gill Sans" panose="020B0604020202020204" charset="0"/>
                <a:ea typeface="Cabin"/>
                <a:cs typeface="Cabin"/>
                <a:sym typeface="Cabin"/>
              </a:rPr>
              <a:t>en a fait une </a:t>
            </a:r>
            <a:r>
              <a:rPr lang="fr-FR" sz="2000" b="0" i="0" u="none" strike="noStrike" cap="none" dirty="0">
                <a:solidFill>
                  <a:srgbClr val="17375E"/>
                </a:solidFill>
                <a:latin typeface="Gill Sans" panose="020B0604020202020204" charset="0"/>
                <a:ea typeface="Cabin"/>
                <a:cs typeface="Cabin"/>
                <a:sym typeface="Cabin"/>
              </a:rPr>
              <a:t>bonne ou une mauvaise </a:t>
            </a:r>
            <a:r>
              <a:rPr lang="fr-FR" sz="2000" b="0" i="0" u="none" strike="noStrike" cap="none">
                <a:solidFill>
                  <a:srgbClr val="17375E"/>
                </a:solidFill>
                <a:latin typeface="Gill Sans" panose="020B0604020202020204" charset="0"/>
                <a:ea typeface="Cabin"/>
                <a:cs typeface="Cabin"/>
                <a:sym typeface="Cabin"/>
              </a:rPr>
              <a:t>expérience </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De q</a:t>
            </a:r>
            <a:r>
              <a:rPr lang="fr-FR" sz="2000" b="0" i="0" u="none" strike="noStrike" cap="none" dirty="0">
                <a:solidFill>
                  <a:srgbClr val="17375E"/>
                </a:solidFill>
                <a:latin typeface="Gill Sans" panose="020B0604020202020204" charset="0"/>
                <a:ea typeface="Cabin"/>
                <a:cs typeface="Cabin"/>
                <a:sym typeface="Cabin"/>
              </a:rPr>
              <a:t>uelles compétences avez-vous besoin pour travailler efficacement </a:t>
            </a:r>
            <a:r>
              <a:rPr lang="fr-FR" sz="2000" b="0" i="0" u="none" strike="noStrike" cap="none" dirty="0" smtClean="0">
                <a:solidFill>
                  <a:srgbClr val="17375E"/>
                </a:solidFill>
                <a:latin typeface="Gill Sans" panose="020B0604020202020204" charset="0"/>
                <a:ea typeface="Cabin"/>
                <a:cs typeface="Cabin"/>
                <a:sym typeface="Cabin"/>
              </a:rPr>
              <a:t>en </a:t>
            </a:r>
            <a:r>
              <a:rPr lang="fr-FR" sz="2000" b="0" i="0" u="none" strike="noStrike" cap="none" smtClean="0">
                <a:solidFill>
                  <a:srgbClr val="17375E"/>
                </a:solidFill>
                <a:latin typeface="Gill Sans" panose="020B0604020202020204" charset="0"/>
                <a:ea typeface="Cabin"/>
                <a:cs typeface="Cabin"/>
                <a:sym typeface="Cabin"/>
              </a:rPr>
              <a:t>équipe ?</a:t>
            </a:r>
            <a:endParaRPr sz="2000" dirty="0">
              <a:solidFill>
                <a:srgbClr val="17375E"/>
              </a:solidFill>
              <a:latin typeface="Gill Sans" panose="020B0604020202020204" charset="0"/>
              <a:sym typeface="Arial"/>
            </a:endParaRPr>
          </a:p>
          <a:p>
            <a:pPr marL="285750" marR="0" lvl="0" indent="-28575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B4D5179-A1DE-4EF7-B14F-28B34533DAC7}" type="slidenum">
              <a:rPr lang="fr-FR" sz="1200" smtClean="0">
                <a:latin typeface="Gill Sans" panose="020B0604020202020204" charset="0"/>
              </a:rPr>
              <a:pPr algn="ctr"/>
              <a:t>5</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POURQUOI EST-IL IMPORTANT DE TRAVAILLER EN EQUIPE ?</a:t>
            </a:r>
          </a:p>
        </p:txBody>
      </p:sp>
      <p:sp>
        <p:nvSpPr>
          <p:cNvPr id="110" name="Shape 110"/>
          <p:cNvSpPr txBox="1">
            <a:spLocks noGrp="1"/>
          </p:cNvSpPr>
          <p:nvPr>
            <p:ph type="body" idx="1"/>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b="0" i="0" u="none" strike="noStrike" cap="none" dirty="0" smtClean="0">
                <a:solidFill>
                  <a:srgbClr val="17375E"/>
                </a:solidFill>
                <a:latin typeface="Gill Sans" panose="020B0604020202020204" charset="0"/>
                <a:ea typeface="Cabin"/>
                <a:cs typeface="Cabin"/>
                <a:sym typeface="Cabin"/>
              </a:rPr>
              <a:t>Vous faites partie d’une </a:t>
            </a:r>
            <a:r>
              <a:rPr lang="fr-FR" sz="2000" b="0" i="0" u="none" strike="noStrike" cap="none" dirty="0">
                <a:solidFill>
                  <a:srgbClr val="17375E"/>
                </a:solidFill>
                <a:latin typeface="Gill Sans" panose="020B0604020202020204" charset="0"/>
                <a:ea typeface="Cabin"/>
                <a:cs typeface="Cabin"/>
                <a:sym typeface="Cabin"/>
              </a:rPr>
              <a:t>équipe </a:t>
            </a:r>
            <a:r>
              <a:rPr lang="fr-FR" sz="2000" b="0" i="0" u="none" strike="noStrike" cap="none" dirty="0" smtClean="0">
                <a:solidFill>
                  <a:srgbClr val="17375E"/>
                </a:solidFill>
                <a:latin typeface="Gill Sans" panose="020B0604020202020204" charset="0"/>
                <a:ea typeface="Cabin"/>
                <a:cs typeface="Cabin"/>
                <a:sym typeface="Cabin"/>
              </a:rPr>
              <a:t>familiale</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Vous devrez peut-être faire un travail de groupe </a:t>
            </a:r>
            <a:r>
              <a:rPr lang="fr-FR" sz="2000" dirty="0">
                <a:solidFill>
                  <a:srgbClr val="17375E"/>
                </a:solidFill>
                <a:latin typeface="Gill Sans" panose="020B0604020202020204" charset="0"/>
                <a:ea typeface="Cabin"/>
                <a:cs typeface="Cabin"/>
                <a:sym typeface="Cabin"/>
              </a:rPr>
              <a:t>durant vos </a:t>
            </a:r>
            <a:r>
              <a:rPr lang="fr-FR" sz="2000" dirty="0" smtClean="0">
                <a:solidFill>
                  <a:srgbClr val="17375E"/>
                </a:solidFill>
                <a:latin typeface="Gill Sans" panose="020B0604020202020204" charset="0"/>
                <a:ea typeface="Cabin"/>
                <a:cs typeface="Cabin"/>
                <a:sym typeface="Cabin"/>
              </a:rPr>
              <a:t>études</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Peut-être appartenez-vous à une équipe de </a:t>
            </a:r>
            <a:r>
              <a:rPr lang="fr-FR" sz="2000" b="0" i="0" u="none" strike="noStrike" cap="none" dirty="0" smtClean="0">
                <a:solidFill>
                  <a:srgbClr val="17375E"/>
                </a:solidFill>
                <a:latin typeface="Gill Sans" panose="020B0604020202020204" charset="0"/>
                <a:ea typeface="Cabin"/>
                <a:cs typeface="Cabin"/>
                <a:sym typeface="Cabin"/>
              </a:rPr>
              <a:t>sport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Le travail d'équipe est une compétence de vie importante !</a:t>
            </a:r>
          </a:p>
          <a:p>
            <a:pPr marL="0" marR="0" lvl="0" indent="0" algn="just" rtl="0">
              <a:lnSpc>
                <a:spcPts val="2000"/>
              </a:lnSpc>
              <a:spcBef>
                <a:spcPts val="1200"/>
              </a:spcBef>
              <a:spcAft>
                <a:spcPts val="1200"/>
              </a:spcAft>
              <a:buClr>
                <a:schemeClr val="dk1"/>
              </a:buClr>
              <a:buSzPct val="100000"/>
              <a:buNone/>
            </a:pPr>
            <a:endParaRPr sz="2000" b="0" i="0" u="none" strike="noStrike" cap="none" dirty="0">
              <a:solidFill>
                <a:srgbClr val="17375E"/>
              </a:solidFill>
              <a:latin typeface="Gill Sans" panose="020B0604020202020204" charset="0"/>
              <a:ea typeface="Cabin"/>
              <a:cs typeface="Cabin"/>
              <a:sym typeface="Cabin"/>
            </a:endParaRPr>
          </a:p>
        </p:txBody>
      </p:sp>
      <p:pic>
        <p:nvPicPr>
          <p:cNvPr id="111" name="Shape 111"/>
          <p:cNvPicPr preferRelativeResize="0"/>
          <p:nvPr/>
        </p:nvPicPr>
        <p:blipFill rotWithShape="1">
          <a:blip r:embed="rId3">
            <a:alphaModFix/>
          </a:blip>
          <a:srcRect/>
          <a:stretch/>
        </p:blipFill>
        <p:spPr>
          <a:xfrm>
            <a:off x="6413500" y="1951702"/>
            <a:ext cx="2511189" cy="1671511"/>
          </a:xfrm>
          <a:prstGeom prst="rect">
            <a:avLst/>
          </a:prstGeom>
          <a:noFill/>
          <a:ln>
            <a:noFill/>
          </a:ln>
        </p:spPr>
      </p:pic>
      <p:pic>
        <p:nvPicPr>
          <p:cNvPr id="112" name="Shape 112"/>
          <p:cNvPicPr preferRelativeResize="0"/>
          <p:nvPr/>
        </p:nvPicPr>
        <p:blipFill rotWithShape="1">
          <a:blip r:embed="rId4">
            <a:alphaModFix/>
          </a:blip>
          <a:srcRect/>
          <a:stretch/>
        </p:blipFill>
        <p:spPr>
          <a:xfrm>
            <a:off x="6413500" y="4385826"/>
            <a:ext cx="2120900" cy="1411724"/>
          </a:xfrm>
          <a:prstGeom prst="rect">
            <a:avLst/>
          </a:prstGeom>
          <a:noFill/>
          <a:ln>
            <a:noFill/>
          </a:ln>
        </p:spPr>
      </p:pic>
      <p:pic>
        <p:nvPicPr>
          <p:cNvPr id="113" name="Shape 113"/>
          <p:cNvPicPr preferRelativeResize="0"/>
          <p:nvPr/>
        </p:nvPicPr>
        <p:blipFill rotWithShape="1">
          <a:blip r:embed="rId5">
            <a:alphaModFix/>
          </a:blip>
          <a:srcRect t="6912" b="5368"/>
          <a:stretch/>
        </p:blipFill>
        <p:spPr>
          <a:xfrm>
            <a:off x="6413499" y="4149080"/>
            <a:ext cx="2511189" cy="1648470"/>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60B9FF86-C9AD-46B6-A177-D49F3810DC50}" type="slidenum">
              <a:rPr lang="fr-FR" sz="1200" smtClean="0">
                <a:latin typeface="Gill Sans" panose="020B0604020202020204" charset="0"/>
              </a:rPr>
              <a:pPr algn="ctr"/>
              <a:t>6</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Parce que pour le recruteur un bon candidat est un candidat qui travaille en </a:t>
            </a:r>
            <a:r>
              <a:rPr lang="fr-FR" sz="2000" b="0" i="0" u="none" strike="noStrike" cap="none" dirty="0" smtClean="0">
                <a:solidFill>
                  <a:srgbClr val="17375E"/>
                </a:solidFill>
                <a:latin typeface="Gill Sans" panose="020B0604020202020204" charset="0"/>
                <a:ea typeface="Cabin"/>
                <a:cs typeface="Cabin"/>
                <a:sym typeface="Cabin"/>
              </a:rPr>
              <a:t>équipe, les </a:t>
            </a:r>
            <a:r>
              <a:rPr lang="fr-FR" sz="2000" b="0" i="0" u="none" strike="noStrike" cap="none" dirty="0">
                <a:solidFill>
                  <a:srgbClr val="17375E"/>
                </a:solidFill>
                <a:latin typeface="Gill Sans" panose="020B0604020202020204" charset="0"/>
                <a:ea typeface="Cabin"/>
                <a:cs typeface="Cabin"/>
                <a:sym typeface="Cabin"/>
              </a:rPr>
              <a:t>compétences clés que les recruteurs recherchent </a:t>
            </a:r>
            <a:r>
              <a:rPr lang="fr-FR" sz="2000" b="0" i="0" u="none" strike="noStrike" cap="none"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SzPct val="25000"/>
              <a:buFont typeface="Arial"/>
              <a:buNone/>
            </a:pPr>
            <a:endParaRPr sz="2000" b="0" i="0" u="none" strike="noStrike" cap="none" dirty="0">
              <a:solidFill>
                <a:srgbClr val="17375E"/>
              </a:solidFill>
              <a:latin typeface="Gill Sans" panose="020B0604020202020204" charset="0"/>
              <a:sym typeface="Arial"/>
            </a:endParaRPr>
          </a:p>
        </p:txBody>
      </p:sp>
      <p:sp>
        <p:nvSpPr>
          <p:cNvPr id="120" name="Shape 120"/>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Cabin"/>
              </a:rPr>
              <a:t>POURQUOI LE TRAVAIL D’EQUIPE EST-IL IMPORTANT ?</a:t>
            </a:r>
          </a:p>
        </p:txBody>
      </p:sp>
      <p:sp>
        <p:nvSpPr>
          <p:cNvPr id="121" name="Shape 121"/>
          <p:cNvSpPr txBox="1"/>
          <p:nvPr/>
        </p:nvSpPr>
        <p:spPr>
          <a:xfrm>
            <a:off x="6073254" y="5902191"/>
            <a:ext cx="3070746" cy="191105"/>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i="1" dirty="0" smtClean="0">
                <a:solidFill>
                  <a:srgbClr val="17375E"/>
                </a:solidFill>
                <a:latin typeface="Gill Sans" panose="020B0604020202020204" charset="0"/>
                <a:ea typeface="Cabin"/>
                <a:cs typeface="Cabin"/>
                <a:sym typeface="Cabin"/>
              </a:rPr>
              <a:t>NACE : 2017</a:t>
            </a:r>
            <a:endParaRPr lang="fr-FR" i="1" dirty="0">
              <a:solidFill>
                <a:srgbClr val="17375E"/>
              </a:solidFill>
              <a:latin typeface="Gill Sans" panose="020B0604020202020204" charset="0"/>
              <a:ea typeface="Cabin"/>
              <a:cs typeface="Cabin"/>
              <a:sym typeface="Cabin"/>
            </a:endParaRPr>
          </a:p>
        </p:txBody>
      </p:sp>
      <p:grpSp>
        <p:nvGrpSpPr>
          <p:cNvPr id="5" name="Shape 189"/>
          <p:cNvGrpSpPr/>
          <p:nvPr/>
        </p:nvGrpSpPr>
        <p:grpSpPr>
          <a:xfrm>
            <a:off x="304225" y="1563712"/>
            <a:ext cx="8534400" cy="4457576"/>
            <a:chOff x="1" y="1668"/>
            <a:chExt cx="8229598" cy="4151147"/>
          </a:xfrm>
        </p:grpSpPr>
        <p:sp>
          <p:nvSpPr>
            <p:cNvPr id="6" name="Shape 190"/>
            <p:cNvSpPr/>
            <p:nvPr/>
          </p:nvSpPr>
          <p:spPr>
            <a:xfrm rot="5400000">
              <a:off x="-70440" y="72110"/>
              <a:ext cx="469610" cy="328726"/>
            </a:xfrm>
            <a:prstGeom prst="chevron">
              <a:avLst>
                <a:gd name="adj" fmla="val 50000"/>
              </a:avLst>
            </a:prstGeom>
            <a:solidFill>
              <a:schemeClr val="accent2"/>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7" name="Shape 191"/>
            <p:cNvSpPr txBox="1"/>
            <p:nvPr/>
          </p:nvSpPr>
          <p:spPr>
            <a:xfrm>
              <a:off x="1" y="16603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1</a:t>
              </a:r>
            </a:p>
          </p:txBody>
        </p:sp>
        <p:sp>
          <p:nvSpPr>
            <p:cNvPr id="8" name="Shape 192"/>
            <p:cNvSpPr/>
            <p:nvPr/>
          </p:nvSpPr>
          <p:spPr>
            <a:xfrm rot="5400000">
              <a:off x="4126539" y="-3796142"/>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9" name="Shape 193"/>
            <p:cNvSpPr txBox="1"/>
            <p:nvPr/>
          </p:nvSpPr>
          <p:spPr>
            <a:xfrm>
              <a:off x="328728" y="16571"/>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dirty="0">
                  <a:solidFill>
                    <a:schemeClr val="dk1"/>
                  </a:solidFill>
                  <a:latin typeface="Calibri"/>
                  <a:ea typeface="Calibri"/>
                  <a:cs typeface="Calibri"/>
                  <a:sym typeface="Calibri"/>
                </a:rPr>
                <a:t>être capable de travailler en équipe</a:t>
              </a:r>
            </a:p>
          </p:txBody>
        </p:sp>
        <p:sp>
          <p:nvSpPr>
            <p:cNvPr id="10" name="Shape 194"/>
            <p:cNvSpPr/>
            <p:nvPr/>
          </p:nvSpPr>
          <p:spPr>
            <a:xfrm rot="5400000">
              <a:off x="-70440" y="481170"/>
              <a:ext cx="469610" cy="328726"/>
            </a:xfrm>
            <a:prstGeom prst="chevron">
              <a:avLst>
                <a:gd name="adj" fmla="val 50000"/>
              </a:avLst>
            </a:prstGeom>
            <a:solidFill>
              <a:srgbClr val="FF000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1" name="Shape 195"/>
            <p:cNvSpPr txBox="1"/>
            <p:nvPr/>
          </p:nvSpPr>
          <p:spPr>
            <a:xfrm>
              <a:off x="1" y="575093"/>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2</a:t>
              </a:r>
            </a:p>
          </p:txBody>
        </p:sp>
        <p:sp>
          <p:nvSpPr>
            <p:cNvPr id="12" name="Shape 196"/>
            <p:cNvSpPr/>
            <p:nvPr/>
          </p:nvSpPr>
          <p:spPr>
            <a:xfrm rot="5400000">
              <a:off x="4126539" y="-3387082"/>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13" name="Shape 197"/>
            <p:cNvSpPr txBox="1"/>
            <p:nvPr/>
          </p:nvSpPr>
          <p:spPr>
            <a:xfrm>
              <a:off x="328728" y="425631"/>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être capable de résoudre des problèmes</a:t>
              </a:r>
            </a:p>
          </p:txBody>
        </p:sp>
        <p:sp>
          <p:nvSpPr>
            <p:cNvPr id="14" name="Shape 198"/>
            <p:cNvSpPr/>
            <p:nvPr/>
          </p:nvSpPr>
          <p:spPr>
            <a:xfrm rot="5400000">
              <a:off x="-70440" y="890230"/>
              <a:ext cx="469610" cy="328726"/>
            </a:xfrm>
            <a:prstGeom prst="chevron">
              <a:avLst>
                <a:gd name="adj" fmla="val 50000"/>
              </a:avLst>
            </a:prstGeom>
            <a:solidFill>
              <a:schemeClr val="accent3"/>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5" name="Shape 199"/>
            <p:cNvSpPr txBox="1"/>
            <p:nvPr/>
          </p:nvSpPr>
          <p:spPr>
            <a:xfrm>
              <a:off x="1" y="984153"/>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3</a:t>
              </a:r>
            </a:p>
          </p:txBody>
        </p:sp>
        <p:sp>
          <p:nvSpPr>
            <p:cNvPr id="16" name="Shape 200"/>
            <p:cNvSpPr/>
            <p:nvPr/>
          </p:nvSpPr>
          <p:spPr>
            <a:xfrm rot="5400000">
              <a:off x="4126539" y="-297802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17" name="Shape 201"/>
            <p:cNvSpPr txBox="1"/>
            <p:nvPr/>
          </p:nvSpPr>
          <p:spPr>
            <a:xfrm>
              <a:off x="328728" y="834690"/>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de communication écrite</a:t>
              </a:r>
            </a:p>
          </p:txBody>
        </p:sp>
        <p:sp>
          <p:nvSpPr>
            <p:cNvPr id="18" name="Shape 202"/>
            <p:cNvSpPr/>
            <p:nvPr/>
          </p:nvSpPr>
          <p:spPr>
            <a:xfrm rot="5400000">
              <a:off x="-70440" y="1299290"/>
              <a:ext cx="469610" cy="328726"/>
            </a:xfrm>
            <a:prstGeom prst="chevron">
              <a:avLst>
                <a:gd name="adj" fmla="val 50000"/>
              </a:avLst>
            </a:prstGeom>
            <a:solidFill>
              <a:srgbClr val="FFC00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9" name="Shape 203"/>
            <p:cNvSpPr txBox="1"/>
            <p:nvPr/>
          </p:nvSpPr>
          <p:spPr>
            <a:xfrm>
              <a:off x="1" y="139321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4</a:t>
              </a:r>
            </a:p>
          </p:txBody>
        </p:sp>
        <p:sp>
          <p:nvSpPr>
            <p:cNvPr id="20" name="Shape 204"/>
            <p:cNvSpPr/>
            <p:nvPr/>
          </p:nvSpPr>
          <p:spPr>
            <a:xfrm rot="5400000">
              <a:off x="4126539" y="-256896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1" name="Shape 205"/>
            <p:cNvSpPr txBox="1"/>
            <p:nvPr/>
          </p:nvSpPr>
          <p:spPr>
            <a:xfrm>
              <a:off x="328728" y="1243750"/>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avoir une forte éthique de travail</a:t>
              </a:r>
            </a:p>
          </p:txBody>
        </p:sp>
        <p:sp>
          <p:nvSpPr>
            <p:cNvPr id="22" name="Shape 206"/>
            <p:cNvSpPr/>
            <p:nvPr/>
          </p:nvSpPr>
          <p:spPr>
            <a:xfrm rot="5400000">
              <a:off x="-70440" y="1708350"/>
              <a:ext cx="469610" cy="328726"/>
            </a:xfrm>
            <a:prstGeom prst="chevron">
              <a:avLst>
                <a:gd name="adj" fmla="val 50000"/>
              </a:avLst>
            </a:prstGeom>
            <a:solidFill>
              <a:schemeClr val="accent5"/>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23" name="Shape 207"/>
            <p:cNvSpPr txBox="1"/>
            <p:nvPr/>
          </p:nvSpPr>
          <p:spPr>
            <a:xfrm>
              <a:off x="1" y="180227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5</a:t>
              </a:r>
            </a:p>
          </p:txBody>
        </p:sp>
        <p:sp>
          <p:nvSpPr>
            <p:cNvPr id="24" name="Shape 208"/>
            <p:cNvSpPr/>
            <p:nvPr/>
          </p:nvSpPr>
          <p:spPr>
            <a:xfrm rot="5400000">
              <a:off x="4126539" y="-215990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5" name="Shape 209"/>
            <p:cNvSpPr txBox="1"/>
            <p:nvPr/>
          </p:nvSpPr>
          <p:spPr>
            <a:xfrm>
              <a:off x="328728" y="1652809"/>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en communication orale</a:t>
              </a:r>
            </a:p>
          </p:txBody>
        </p:sp>
        <p:sp>
          <p:nvSpPr>
            <p:cNvPr id="26" name="Shape 210"/>
            <p:cNvSpPr/>
            <p:nvPr/>
          </p:nvSpPr>
          <p:spPr>
            <a:xfrm rot="5400000">
              <a:off x="-70440" y="2117408"/>
              <a:ext cx="469610" cy="328726"/>
            </a:xfrm>
            <a:prstGeom prst="chevron">
              <a:avLst>
                <a:gd name="adj" fmla="val 50000"/>
              </a:avLst>
            </a:prstGeom>
            <a:solidFill>
              <a:srgbClr val="0070C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27" name="Shape 211"/>
            <p:cNvSpPr txBox="1"/>
            <p:nvPr/>
          </p:nvSpPr>
          <p:spPr>
            <a:xfrm>
              <a:off x="1" y="2211331"/>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6</a:t>
              </a:r>
            </a:p>
          </p:txBody>
        </p:sp>
        <p:sp>
          <p:nvSpPr>
            <p:cNvPr id="28" name="Shape 212"/>
            <p:cNvSpPr/>
            <p:nvPr/>
          </p:nvSpPr>
          <p:spPr>
            <a:xfrm rot="5400000">
              <a:off x="4126539" y="-1750844"/>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9" name="Shape 213"/>
            <p:cNvSpPr txBox="1"/>
            <p:nvPr/>
          </p:nvSpPr>
          <p:spPr>
            <a:xfrm>
              <a:off x="328728" y="206186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être capable de vendre ou d’influencer les interlocuteurs</a:t>
              </a:r>
            </a:p>
          </p:txBody>
        </p:sp>
        <p:sp>
          <p:nvSpPr>
            <p:cNvPr id="30" name="Shape 214"/>
            <p:cNvSpPr/>
            <p:nvPr/>
          </p:nvSpPr>
          <p:spPr>
            <a:xfrm rot="5400000">
              <a:off x="-70440" y="2526468"/>
              <a:ext cx="469610" cy="328726"/>
            </a:xfrm>
            <a:prstGeom prst="chevron">
              <a:avLst>
                <a:gd name="adj" fmla="val 50000"/>
              </a:avLst>
            </a:prstGeom>
            <a:solidFill>
              <a:schemeClr val="dk2"/>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1" name="Shape 215"/>
            <p:cNvSpPr txBox="1"/>
            <p:nvPr/>
          </p:nvSpPr>
          <p:spPr>
            <a:xfrm>
              <a:off x="1" y="2620391"/>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7</a:t>
              </a:r>
            </a:p>
          </p:txBody>
        </p:sp>
        <p:sp>
          <p:nvSpPr>
            <p:cNvPr id="32" name="Shape 216"/>
            <p:cNvSpPr/>
            <p:nvPr/>
          </p:nvSpPr>
          <p:spPr>
            <a:xfrm rot="5400000">
              <a:off x="4126539" y="-1341784"/>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33" name="Shape 217"/>
            <p:cNvSpPr txBox="1"/>
            <p:nvPr/>
          </p:nvSpPr>
          <p:spPr>
            <a:xfrm>
              <a:off x="328728" y="247092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prendre l'initiative</a:t>
              </a:r>
            </a:p>
          </p:txBody>
        </p:sp>
        <p:sp>
          <p:nvSpPr>
            <p:cNvPr id="34" name="Shape 218"/>
            <p:cNvSpPr/>
            <p:nvPr/>
          </p:nvSpPr>
          <p:spPr>
            <a:xfrm rot="5400000">
              <a:off x="-70440" y="2935528"/>
              <a:ext cx="469610" cy="328726"/>
            </a:xfrm>
            <a:prstGeom prst="chevron">
              <a:avLst>
                <a:gd name="adj" fmla="val 50000"/>
              </a:avLst>
            </a:prstGeom>
            <a:solidFill>
              <a:srgbClr val="7030A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5" name="Shape 219"/>
            <p:cNvSpPr txBox="1"/>
            <p:nvPr/>
          </p:nvSpPr>
          <p:spPr>
            <a:xfrm>
              <a:off x="1" y="3029450"/>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8</a:t>
              </a:r>
            </a:p>
          </p:txBody>
        </p:sp>
        <p:sp>
          <p:nvSpPr>
            <p:cNvPr id="36" name="Shape 220"/>
            <p:cNvSpPr/>
            <p:nvPr/>
          </p:nvSpPr>
          <p:spPr>
            <a:xfrm rot="5400000">
              <a:off x="4126539" y="-932725"/>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37" name="Shape 221"/>
            <p:cNvSpPr txBox="1"/>
            <p:nvPr/>
          </p:nvSpPr>
          <p:spPr>
            <a:xfrm>
              <a:off x="328728" y="287998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analytiques et quantitatives</a:t>
              </a:r>
            </a:p>
          </p:txBody>
        </p:sp>
        <p:sp>
          <p:nvSpPr>
            <p:cNvPr id="38" name="Shape 222"/>
            <p:cNvSpPr/>
            <p:nvPr/>
          </p:nvSpPr>
          <p:spPr>
            <a:xfrm rot="5400000">
              <a:off x="-70440" y="3344588"/>
              <a:ext cx="469610" cy="328726"/>
            </a:xfrm>
            <a:prstGeom prst="chevron">
              <a:avLst>
                <a:gd name="adj" fmla="val 50000"/>
              </a:avLst>
            </a:prstGeom>
            <a:solidFill>
              <a:srgbClr val="C062FD"/>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9" name="Shape 223"/>
            <p:cNvSpPr txBox="1"/>
            <p:nvPr/>
          </p:nvSpPr>
          <p:spPr>
            <a:xfrm>
              <a:off x="1" y="3438510"/>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9</a:t>
              </a:r>
            </a:p>
          </p:txBody>
        </p:sp>
        <p:sp>
          <p:nvSpPr>
            <p:cNvPr id="40" name="Shape 224"/>
            <p:cNvSpPr/>
            <p:nvPr/>
          </p:nvSpPr>
          <p:spPr>
            <a:xfrm rot="5400000">
              <a:off x="4126539" y="-515596"/>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41" name="Shape 225"/>
            <p:cNvSpPr txBox="1"/>
            <p:nvPr/>
          </p:nvSpPr>
          <p:spPr>
            <a:xfrm>
              <a:off x="328728" y="3310765"/>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flexibilité et adaptabilité</a:t>
              </a:r>
            </a:p>
          </p:txBody>
        </p:sp>
        <p:sp>
          <p:nvSpPr>
            <p:cNvPr id="42" name="Shape 226"/>
            <p:cNvSpPr/>
            <p:nvPr/>
          </p:nvSpPr>
          <p:spPr>
            <a:xfrm rot="5400000">
              <a:off x="-70440" y="3753647"/>
              <a:ext cx="469610" cy="328726"/>
            </a:xfrm>
            <a:prstGeom prst="chevron">
              <a:avLst>
                <a:gd name="adj" fmla="val 50000"/>
              </a:avLst>
            </a:prstGeom>
            <a:gradFill>
              <a:gsLst>
                <a:gs pos="0">
                  <a:srgbClr val="3E7FCD"/>
                </a:gs>
                <a:gs pos="100000">
                  <a:srgbClr val="96C0FF"/>
                </a:gs>
              </a:gsLst>
              <a:lin ang="16200000" scaled="0"/>
            </a:gra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43" name="Shape 227"/>
            <p:cNvSpPr txBox="1"/>
            <p:nvPr/>
          </p:nvSpPr>
          <p:spPr>
            <a:xfrm>
              <a:off x="1" y="3847569"/>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dirty="0">
                  <a:solidFill>
                    <a:schemeClr val="lt1"/>
                  </a:solidFill>
                  <a:latin typeface="Calibri"/>
                  <a:ea typeface="Calibri"/>
                  <a:cs typeface="Calibri"/>
                  <a:sym typeface="Calibri"/>
                </a:rPr>
                <a:t>10</a:t>
              </a:r>
            </a:p>
          </p:txBody>
        </p:sp>
        <p:sp>
          <p:nvSpPr>
            <p:cNvPr id="44" name="Shape 228"/>
            <p:cNvSpPr/>
            <p:nvPr/>
          </p:nvSpPr>
          <p:spPr>
            <a:xfrm rot="5400000">
              <a:off x="4126539" y="-114605"/>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45" name="Shape 229"/>
            <p:cNvSpPr txBox="1"/>
            <p:nvPr/>
          </p:nvSpPr>
          <p:spPr>
            <a:xfrm>
              <a:off x="328728" y="3698107"/>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attention au détail</a:t>
              </a:r>
            </a:p>
          </p:txBody>
        </p:sp>
      </p:grpSp>
      <p:sp>
        <p:nvSpPr>
          <p:cNvPr id="2" name="ZoneTexte 1"/>
          <p:cNvSpPr txBox="1"/>
          <p:nvPr/>
        </p:nvSpPr>
        <p:spPr>
          <a:xfrm>
            <a:off x="4000500" y="6286499"/>
            <a:ext cx="1270000" cy="279400"/>
          </a:xfrm>
          <a:prstGeom prst="rect">
            <a:avLst/>
          </a:prstGeom>
          <a:noFill/>
        </p:spPr>
        <p:txBody>
          <a:bodyPr vert="horz" rtlCol="0">
            <a:spAutoFit/>
          </a:bodyPr>
          <a:lstStyle/>
          <a:p>
            <a:pPr algn="ctr"/>
            <a:fld id="{033C48BB-2BA3-4144-936A-1859E2D9A939}" type="slidenum">
              <a:rPr lang="fr-FR" sz="1200" smtClean="0">
                <a:latin typeface="Gill Sans" panose="020B0604020202020204" charset="0"/>
              </a:rPr>
              <a:pPr algn="ctr"/>
              <a:t>7</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BENEFICES DU TRAVAIL D’EQUIPE (I)</a:t>
            </a:r>
          </a:p>
        </p:txBody>
      </p:sp>
      <p:sp>
        <p:nvSpPr>
          <p:cNvPr id="128" name="Shape 128"/>
          <p:cNvSpPr txBox="1">
            <a:spLocks noGrp="1"/>
          </p:cNvSpPr>
          <p:nvPr>
            <p:ph type="body" idx="1"/>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Les réussites sont plus facilement atteignables et la </a:t>
            </a:r>
            <a:r>
              <a:rPr lang="fr-FR" sz="2000" b="1" i="0" u="none" strike="noStrike" cap="none" dirty="0">
                <a:solidFill>
                  <a:srgbClr val="17375E"/>
                </a:solidFill>
                <a:latin typeface="Gill Sans" panose="020B0604020202020204" charset="0"/>
                <a:ea typeface="Cabin"/>
                <a:cs typeface="Cabin"/>
                <a:sym typeface="Cabin"/>
              </a:rPr>
              <a:t>qualité des résultats </a:t>
            </a:r>
            <a:r>
              <a:rPr lang="fr-FR" sz="2000" b="0" i="0" u="none" strike="noStrike" cap="none">
                <a:solidFill>
                  <a:srgbClr val="17375E"/>
                </a:solidFill>
                <a:latin typeface="Gill Sans" panose="020B0604020202020204" charset="0"/>
                <a:ea typeface="Cabin"/>
                <a:cs typeface="Cabin"/>
                <a:sym typeface="Cabin"/>
              </a:rPr>
              <a:t>es</a:t>
            </a:r>
            <a:r>
              <a:rPr lang="fr-FR" sz="2000">
                <a:solidFill>
                  <a:srgbClr val="17375E"/>
                </a:solidFill>
                <a:latin typeface="Gill Sans" panose="020B0604020202020204" charset="0"/>
                <a:ea typeface="Cabin"/>
                <a:cs typeface="Cabin"/>
                <a:sym typeface="Cabin"/>
              </a:rPr>
              <a:t>t </a:t>
            </a:r>
            <a:r>
              <a:rPr lang="fr-FR" sz="2000" smtClean="0">
                <a:solidFill>
                  <a:srgbClr val="17375E"/>
                </a:solidFill>
                <a:latin typeface="Gill Sans" panose="020B0604020202020204" charset="0"/>
                <a:ea typeface="Cabin"/>
                <a:cs typeface="Cabin"/>
                <a:sym typeface="Cabin"/>
              </a:rPr>
              <a:t>meilleure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permet de </a:t>
            </a:r>
            <a:r>
              <a:rPr lang="fr-FR" sz="2000" b="1" i="0" u="none" strike="noStrike" cap="none" dirty="0">
                <a:solidFill>
                  <a:srgbClr val="17375E"/>
                </a:solidFill>
                <a:latin typeface="Gill Sans" panose="020B0604020202020204" charset="0"/>
                <a:ea typeface="Cabin"/>
                <a:cs typeface="Cabin"/>
                <a:sym typeface="Cabin"/>
              </a:rPr>
              <a:t>réduire </a:t>
            </a:r>
            <a:r>
              <a:rPr lang="fr-FR" sz="2000" b="1" i="0" u="none" strike="noStrike" cap="none">
                <a:solidFill>
                  <a:srgbClr val="17375E"/>
                </a:solidFill>
                <a:latin typeface="Gill Sans" panose="020B0604020202020204" charset="0"/>
                <a:ea typeface="Cabin"/>
                <a:cs typeface="Cabin"/>
                <a:sym typeface="Cabin"/>
              </a:rPr>
              <a:t>les </a:t>
            </a:r>
            <a:r>
              <a:rPr lang="fr-FR" sz="2000" b="1" i="0" u="none" strike="noStrike" cap="none" smtClean="0">
                <a:solidFill>
                  <a:srgbClr val="17375E"/>
                </a:solidFill>
                <a:latin typeface="Gill Sans" panose="020B0604020202020204" charset="0"/>
                <a:ea typeface="Cabin"/>
                <a:cs typeface="Cabin"/>
                <a:sym typeface="Cabin"/>
              </a:rPr>
              <a:t>coûts</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pousse à la </a:t>
            </a:r>
            <a:r>
              <a:rPr lang="fr-FR" sz="2000" b="1" i="0" u="none" strike="noStrike" cap="none" dirty="0">
                <a:solidFill>
                  <a:srgbClr val="17375E"/>
                </a:solidFill>
                <a:latin typeface="Gill Sans" panose="020B0604020202020204" charset="0"/>
                <a:ea typeface="Cabin"/>
                <a:cs typeface="Cabin"/>
                <a:sym typeface="Cabin"/>
              </a:rPr>
              <a:t>créativité</a:t>
            </a:r>
            <a:r>
              <a:rPr lang="fr-FR" sz="2000" b="0" i="0" u="none" strike="noStrike" cap="none" dirty="0">
                <a:solidFill>
                  <a:srgbClr val="17375E"/>
                </a:solidFill>
                <a:latin typeface="Gill Sans" panose="020B0604020202020204" charset="0"/>
                <a:ea typeface="Cabin"/>
                <a:cs typeface="Cabin"/>
                <a:sym typeface="Cabin"/>
              </a:rPr>
              <a:t> et </a:t>
            </a:r>
            <a:r>
              <a:rPr lang="fr-FR" sz="2000" b="0" i="0" u="none" strike="noStrike" cap="none">
                <a:solidFill>
                  <a:srgbClr val="17375E"/>
                </a:solidFill>
                <a:latin typeface="Gill Sans" panose="020B0604020202020204" charset="0"/>
                <a:ea typeface="Cabin"/>
                <a:cs typeface="Cabin"/>
                <a:sym typeface="Cabin"/>
              </a:rPr>
              <a:t>à </a:t>
            </a:r>
            <a:r>
              <a:rPr lang="fr-FR" sz="2000" b="0" i="0" u="none" strike="noStrike" cap="none" smtClean="0">
                <a:solidFill>
                  <a:srgbClr val="17375E"/>
                </a:solidFill>
                <a:latin typeface="Gill Sans" panose="020B0604020202020204" charset="0"/>
                <a:ea typeface="Cabin"/>
                <a:cs typeface="Cabin"/>
                <a:sym typeface="Cabin"/>
              </a:rPr>
              <a:t>l’innovation</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Crée et maintient un </a:t>
            </a:r>
            <a:r>
              <a:rPr lang="fr-FR" sz="2000" b="1" i="0" u="none" strike="noStrike" cap="none" dirty="0">
                <a:solidFill>
                  <a:srgbClr val="17375E"/>
                </a:solidFill>
                <a:latin typeface="Gill Sans" panose="020B0604020202020204" charset="0"/>
                <a:ea typeface="Cabin"/>
                <a:cs typeface="Cabin"/>
                <a:sym typeface="Cabin"/>
              </a:rPr>
              <a:t>climat de confiance </a:t>
            </a:r>
            <a:r>
              <a:rPr lang="fr-FR" sz="2000" b="0" i="0" u="none" strike="noStrike" cap="none" dirty="0">
                <a:solidFill>
                  <a:srgbClr val="17375E"/>
                </a:solidFill>
                <a:latin typeface="Gill Sans" panose="020B0604020202020204" charset="0"/>
                <a:ea typeface="Cabin"/>
                <a:cs typeface="Cabin"/>
                <a:sym typeface="Cabin"/>
              </a:rPr>
              <a:t>et de </a:t>
            </a:r>
            <a:r>
              <a:rPr lang="fr-FR" sz="2000" b="1" i="0" u="none" strike="noStrike" cap="none" dirty="0">
                <a:solidFill>
                  <a:srgbClr val="17375E"/>
                </a:solidFill>
                <a:latin typeface="Gill Sans" panose="020B0604020202020204" charset="0"/>
                <a:ea typeface="Cabin"/>
                <a:cs typeface="Cabin"/>
                <a:sym typeface="Cabin"/>
              </a:rPr>
              <a:t>communication</a:t>
            </a:r>
            <a:r>
              <a:rPr lang="fr-FR" sz="2000" b="0" i="0" u="none" strike="noStrike" cap="none" dirty="0">
                <a:solidFill>
                  <a:srgbClr val="17375E"/>
                </a:solidFill>
                <a:latin typeface="Gill Sans" panose="020B0604020202020204" charset="0"/>
                <a:ea typeface="Cabin"/>
                <a:cs typeface="Cabin"/>
                <a:sym typeface="Cabin"/>
              </a:rPr>
              <a:t> franche </a:t>
            </a:r>
            <a:r>
              <a:rPr lang="fr-FR" sz="2000" b="0" i="0" u="none" strike="noStrike" cap="none">
                <a:solidFill>
                  <a:srgbClr val="17375E"/>
                </a:solidFill>
                <a:latin typeface="Gill Sans" panose="020B0604020202020204" charset="0"/>
                <a:ea typeface="Cabin"/>
                <a:cs typeface="Cabin"/>
                <a:sym typeface="Cabin"/>
              </a:rPr>
              <a:t>et </a:t>
            </a:r>
            <a:r>
              <a:rPr lang="fr-FR" sz="2000" b="0" i="0" u="none" strike="noStrike" cap="none" smtClean="0">
                <a:solidFill>
                  <a:srgbClr val="17375E"/>
                </a:solidFill>
                <a:latin typeface="Gill Sans" panose="020B0604020202020204" charset="0"/>
                <a:ea typeface="Cabin"/>
                <a:cs typeface="Cabin"/>
                <a:sym typeface="Cabin"/>
              </a:rPr>
              <a:t>honnête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encourage les </a:t>
            </a:r>
            <a:r>
              <a:rPr lang="fr-FR" sz="2000" b="1" i="0" u="none" strike="noStrike" cap="none" dirty="0">
                <a:solidFill>
                  <a:srgbClr val="17375E"/>
                </a:solidFill>
                <a:latin typeface="Gill Sans" panose="020B0604020202020204" charset="0"/>
                <a:ea typeface="Cabin"/>
                <a:cs typeface="Cabin"/>
                <a:sym typeface="Cabin"/>
              </a:rPr>
              <a:t>échanges </a:t>
            </a:r>
            <a:r>
              <a:rPr lang="fr-FR" sz="2000" b="0" i="0" u="none" strike="noStrike" cap="none" dirty="0">
                <a:solidFill>
                  <a:srgbClr val="17375E"/>
                </a:solidFill>
                <a:latin typeface="Gill Sans" panose="020B0604020202020204" charset="0"/>
                <a:ea typeface="Cabin"/>
                <a:cs typeface="Cabin"/>
                <a:sym typeface="Cabin"/>
              </a:rPr>
              <a:t>et le feedback</a:t>
            </a: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dirty="0">
              <a:solidFill>
                <a:srgbClr val="17375E"/>
              </a:solidFill>
              <a:latin typeface="Gill Sans" panose="020B0604020202020204" charset="0"/>
              <a:ea typeface="Cabin"/>
              <a:cs typeface="Cabin"/>
              <a:sym typeface="Cabin"/>
            </a:endParaRPr>
          </a:p>
        </p:txBody>
      </p:sp>
      <p:grpSp>
        <p:nvGrpSpPr>
          <p:cNvPr id="3" name="Groupe 2"/>
          <p:cNvGrpSpPr/>
          <p:nvPr/>
        </p:nvGrpSpPr>
        <p:grpSpPr>
          <a:xfrm>
            <a:off x="530476" y="4164949"/>
            <a:ext cx="8083048" cy="1640315"/>
            <a:chOff x="755576" y="4164949"/>
            <a:chExt cx="8083048" cy="1640315"/>
          </a:xfrm>
        </p:grpSpPr>
        <p:pic>
          <p:nvPicPr>
            <p:cNvPr id="129" name="Shape 129" descr="http://www.wsoaonline.com/wp-content/uploads/2013/10/Teamwork.jpg"/>
            <p:cNvPicPr preferRelativeResize="0">
              <a:picLocks noChangeAspect="1"/>
            </p:cNvPicPr>
            <p:nvPr/>
          </p:nvPicPr>
          <p:blipFill rotWithShape="1">
            <a:blip r:embed="rId3">
              <a:alphaModFix/>
            </a:blip>
            <a:srcRect/>
            <a:stretch/>
          </p:blipFill>
          <p:spPr>
            <a:xfrm>
              <a:off x="755576" y="4164949"/>
              <a:ext cx="2902248" cy="1640315"/>
            </a:xfrm>
            <a:prstGeom prst="rect">
              <a:avLst/>
            </a:prstGeom>
            <a:noFill/>
            <a:ln>
              <a:noFill/>
            </a:ln>
          </p:spPr>
        </p:pic>
        <p:pic>
          <p:nvPicPr>
            <p:cNvPr id="130" name="Shape 130"/>
            <p:cNvPicPr preferRelativeResize="0">
              <a:picLocks noChangeAspect="1"/>
            </p:cNvPicPr>
            <p:nvPr/>
          </p:nvPicPr>
          <p:blipFill rotWithShape="1">
            <a:blip r:embed="rId4">
              <a:alphaModFix/>
            </a:blip>
            <a:srcRect/>
            <a:stretch/>
          </p:blipFill>
          <p:spPr>
            <a:xfrm>
              <a:off x="6359078" y="4164949"/>
              <a:ext cx="2479546" cy="1640315"/>
            </a:xfrm>
            <a:prstGeom prst="rect">
              <a:avLst/>
            </a:prstGeom>
            <a:noFill/>
            <a:ln>
              <a:noFill/>
            </a:ln>
          </p:spPr>
        </p:pic>
      </p:grpSp>
      <p:sp>
        <p:nvSpPr>
          <p:cNvPr id="2" name="ZoneTexte 1"/>
          <p:cNvSpPr txBox="1"/>
          <p:nvPr/>
        </p:nvSpPr>
        <p:spPr>
          <a:xfrm>
            <a:off x="4000500" y="6286499"/>
            <a:ext cx="1270000" cy="279400"/>
          </a:xfrm>
          <a:prstGeom prst="rect">
            <a:avLst/>
          </a:prstGeom>
          <a:noFill/>
        </p:spPr>
        <p:txBody>
          <a:bodyPr vert="horz" rtlCol="0">
            <a:spAutoFit/>
          </a:bodyPr>
          <a:lstStyle/>
          <a:p>
            <a:pPr algn="ctr"/>
            <a:fld id="{30FF4345-E7C7-45E5-A87C-99BEBAAA3255}" type="slidenum">
              <a:rPr lang="fr-FR" sz="1200" smtClean="0">
                <a:latin typeface="Gill Sans" panose="020B0604020202020204" charset="0"/>
              </a:rPr>
              <a:pPr algn="ctr"/>
              <a:t>8</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BENEFICES DU TRAVAIL D’EQUIPE (II)</a:t>
            </a:r>
          </a:p>
        </p:txBody>
      </p:sp>
      <p:sp>
        <p:nvSpPr>
          <p:cNvPr id="137" name="Shape 137"/>
          <p:cNvSpPr txBox="1">
            <a:spLocks noGrp="1"/>
          </p:cNvSpPr>
          <p:nvPr>
            <p:ph type="body" idx="1"/>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Le succès de l’équipe peut avoir des </a:t>
            </a:r>
            <a:r>
              <a:rPr lang="fr-FR" sz="2000" b="1" i="0" u="none" strike="noStrike" cap="none">
                <a:solidFill>
                  <a:srgbClr val="17375E"/>
                </a:solidFill>
                <a:latin typeface="Gill Sans" panose="020B0604020202020204" charset="0"/>
                <a:ea typeface="Cabin"/>
                <a:cs typeface="Cabin"/>
                <a:sym typeface="Cabin"/>
              </a:rPr>
              <a:t>retombées positives </a:t>
            </a:r>
            <a:r>
              <a:rPr lang="fr-FR" sz="2000" b="0" i="0" u="none" strike="noStrike" cap="none">
                <a:solidFill>
                  <a:srgbClr val="17375E"/>
                </a:solidFill>
                <a:latin typeface="Gill Sans" panose="020B0604020202020204" charset="0"/>
                <a:ea typeface="Cabin"/>
                <a:cs typeface="Cabin"/>
                <a:sym typeface="Cabin"/>
              </a:rPr>
              <a:t>sur l’équipe mais aussi sur les individus qui la </a:t>
            </a:r>
            <a:r>
              <a:rPr lang="fr-FR" sz="2000" b="0" i="0" u="none" strike="noStrike" cap="none" smtClean="0">
                <a:solidFill>
                  <a:srgbClr val="17375E"/>
                </a:solidFill>
                <a:latin typeface="Gill Sans" panose="020B0604020202020204" charset="0"/>
                <a:ea typeface="Cabin"/>
                <a:cs typeface="Cabin"/>
                <a:sym typeface="Cabin"/>
              </a:rPr>
              <a:t>composent</a:t>
            </a:r>
            <a:endParaRPr sz="2000" b="0" i="0" u="none" strike="noStrike" cap="none">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Le travail d’équipe encourage à la rigueur dans les </a:t>
            </a:r>
            <a:r>
              <a:rPr lang="fr-FR" sz="2000" b="1" i="0" u="none" strike="noStrike" cap="none">
                <a:solidFill>
                  <a:srgbClr val="17375E"/>
                </a:solidFill>
                <a:latin typeface="Gill Sans" panose="020B0604020202020204" charset="0"/>
                <a:ea typeface="Cabin"/>
                <a:cs typeface="Cabin"/>
                <a:sym typeface="Cabin"/>
              </a:rPr>
              <a:t>habitudes de </a:t>
            </a:r>
            <a:r>
              <a:rPr lang="fr-FR" sz="2000" b="1" i="0" u="none" strike="noStrike" cap="none" smtClean="0">
                <a:solidFill>
                  <a:srgbClr val="17375E"/>
                </a:solidFill>
                <a:latin typeface="Gill Sans" panose="020B0604020202020204" charset="0"/>
                <a:ea typeface="Cabin"/>
                <a:cs typeface="Cabin"/>
                <a:sym typeface="Cabin"/>
              </a:rPr>
              <a:t>travail</a:t>
            </a:r>
            <a:endParaRPr sz="2000" b="0" i="0" u="none" strike="noStrike" cap="none">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Il </a:t>
            </a:r>
            <a:r>
              <a:rPr lang="fr-FR" sz="2000" b="1" i="0" u="none" strike="noStrike" cap="none">
                <a:solidFill>
                  <a:srgbClr val="17375E"/>
                </a:solidFill>
                <a:latin typeface="Gill Sans" panose="020B0604020202020204" charset="0"/>
                <a:ea typeface="Cabin"/>
                <a:cs typeface="Cabin"/>
                <a:sym typeface="Cabin"/>
              </a:rPr>
              <a:t>réduit l’absentéisme </a:t>
            </a:r>
            <a:r>
              <a:rPr lang="fr-FR" sz="2000" b="0" i="0" u="none" strike="noStrike" cap="none">
                <a:solidFill>
                  <a:srgbClr val="17375E"/>
                </a:solidFill>
                <a:latin typeface="Gill Sans" panose="020B0604020202020204" charset="0"/>
                <a:ea typeface="Cabin"/>
                <a:cs typeface="Cabin"/>
                <a:sym typeface="Cabin"/>
              </a:rPr>
              <a:t>et apporte une continuité dans le travail</a:t>
            </a: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6BC5F07-F777-4CFD-99E6-A7209D531855}" type="slidenum">
              <a:rPr lang="fr-FR" sz="1200" smtClean="0">
                <a:latin typeface="Gill Sans" panose="020B0604020202020204" charset="0"/>
              </a:rPr>
              <a:pPr algn="ctr"/>
              <a:t>9</a:t>
            </a:fld>
            <a:r>
              <a:rPr lang="fr-FR" sz="1200" smtClean="0">
                <a:latin typeface="Gill Sans" panose="020B0604020202020204" charset="0"/>
              </a:rPr>
              <a:t> / 26</a:t>
            </a:r>
            <a:endParaRPr lang="fr-FR" sz="1200">
              <a:latin typeface="Gill Sans" panose="020B0604020202020204" charset="0"/>
            </a:endParaRPr>
          </a:p>
        </p:txBody>
      </p:sp>
      <p:grpSp>
        <p:nvGrpSpPr>
          <p:cNvPr id="7" name="Groupe 6"/>
          <p:cNvGrpSpPr/>
          <p:nvPr/>
        </p:nvGrpSpPr>
        <p:grpSpPr>
          <a:xfrm>
            <a:off x="530476" y="4164949"/>
            <a:ext cx="8083048" cy="1640315"/>
            <a:chOff x="755576" y="4164949"/>
            <a:chExt cx="8083048" cy="1640315"/>
          </a:xfrm>
        </p:grpSpPr>
        <p:pic>
          <p:nvPicPr>
            <p:cNvPr id="8" name="Shape 129" descr="http://www.wsoaonline.com/wp-content/uploads/2013/10/Teamwork.jpg"/>
            <p:cNvPicPr preferRelativeResize="0">
              <a:picLocks noChangeAspect="1"/>
            </p:cNvPicPr>
            <p:nvPr/>
          </p:nvPicPr>
          <p:blipFill rotWithShape="1">
            <a:blip r:embed="rId3">
              <a:alphaModFix/>
            </a:blip>
            <a:srcRect/>
            <a:stretch/>
          </p:blipFill>
          <p:spPr>
            <a:xfrm>
              <a:off x="755576" y="4164949"/>
              <a:ext cx="2902248" cy="1640315"/>
            </a:xfrm>
            <a:prstGeom prst="rect">
              <a:avLst/>
            </a:prstGeom>
            <a:noFill/>
            <a:ln>
              <a:noFill/>
            </a:ln>
          </p:spPr>
        </p:pic>
        <p:pic>
          <p:nvPicPr>
            <p:cNvPr id="9" name="Shape 130"/>
            <p:cNvPicPr preferRelativeResize="0">
              <a:picLocks noChangeAspect="1"/>
            </p:cNvPicPr>
            <p:nvPr/>
          </p:nvPicPr>
          <p:blipFill rotWithShape="1">
            <a:blip r:embed="rId4">
              <a:alphaModFix/>
            </a:blip>
            <a:srcRect/>
            <a:stretch/>
          </p:blipFill>
          <p:spPr>
            <a:xfrm>
              <a:off x="6359078" y="4164949"/>
              <a:ext cx="2479546" cy="1640315"/>
            </a:xfrm>
            <a:prstGeom prst="rect">
              <a:avLst/>
            </a:prstGeom>
            <a:noFill/>
            <a:ln>
              <a:no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4267</TotalTime>
  <Words>2409</Words>
  <Application>Microsoft Office PowerPoint</Application>
  <PresentationFormat>Affichage à l'écran (4:3)</PresentationFormat>
  <Paragraphs>310</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26</vt:i4>
      </vt:variant>
    </vt:vector>
  </HeadingPairs>
  <TitlesOfParts>
    <vt:vector size="34" baseType="lpstr">
      <vt:lpstr>Calibri</vt:lpstr>
      <vt:lpstr>Arial</vt:lpstr>
      <vt:lpstr>Gill Sans</vt:lpstr>
      <vt:lpstr>Cabin</vt:lpstr>
      <vt:lpstr>Thème Office</vt:lpstr>
      <vt:lpstr>1_Content empty</vt:lpstr>
      <vt:lpstr>Content empty</vt:lpstr>
      <vt:lpstr>Back cover</vt:lpstr>
      <vt:lpstr>Présentation PowerPoint</vt:lpstr>
      <vt:lpstr>Présentation PowerPoint</vt:lpstr>
      <vt:lpstr>Présentation PowerPoint</vt:lpstr>
      <vt:lpstr>DEFINITION DU TRAVAIL D’EQUIPE</vt:lpstr>
      <vt:lpstr>Présentation PowerPoint</vt:lpstr>
      <vt:lpstr>POURQUOI EST-IL IMPORTANT DE TRAVAILLER EN EQUIPE ?</vt:lpstr>
      <vt:lpstr>Présentation PowerPoint</vt:lpstr>
      <vt:lpstr>LES BENEFICES DU TRAVAIL D’EQUIPE (I)</vt:lpstr>
      <vt:lpstr>LES BENEFICES DU TRAVAIL D’EQUIPE (II)</vt:lpstr>
      <vt:lpstr>LES ÉQUIPES EFFICACES : LES BASES</vt:lpstr>
      <vt:lpstr>Présentation PowerPoint</vt:lpstr>
      <vt:lpstr>DE QUELLES COMPÉTENCES AVEZ-VOUS BESOIN POUR FAIRE FACE À LA DIVERSITÉ D'UNE ÉQUIPE ?</vt:lpstr>
      <vt:lpstr>Présentation PowerPoint</vt:lpstr>
      <vt:lpstr>Présentation PowerPoint</vt:lpstr>
      <vt:lpstr>Présentation PowerPoint</vt:lpstr>
      <vt:lpstr>Présentation PowerPoint</vt:lpstr>
      <vt:lpstr>EXERCICE : SE CONNAITRE - QUELS SONT VOS RÔLES PRÉFÉRÉS ?</vt:lpstr>
      <vt:lpstr>RÔLES D'ÉQUIPE</vt:lpstr>
      <vt:lpstr>EXERCICE : COMMUNICATION ORALE ET ÉCOUTE ACTIVE</vt:lpstr>
      <vt:lpstr>EXERCICE : COMMUNICATION ORALE ET ÉCOUTE ACTIVE</vt:lpstr>
      <vt:lpstr>COMPETENCES COMMUNICATION ORALE ET ÉCOUTE ACTIVE</vt:lpstr>
      <vt:lpstr>LA GESTION DES CONFLITS</vt:lpstr>
      <vt:lpstr>LES TECHNIQUES DE RESOLUTION DES CONFLITS</vt:lpstr>
      <vt:lpstr>EN CONCLUSION : LE SECRET D’UN TRAVAIL D’EQUIPE EFFICACE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Samah Dahhou</dc:creator>
  <cp:lastModifiedBy>SD</cp:lastModifiedBy>
  <cp:revision>30</cp:revision>
  <dcterms:modified xsi:type="dcterms:W3CDTF">2019-06-19T16:09:49Z</dcterms:modified>
</cp:coreProperties>
</file>